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7" r:id="rId2"/>
    <p:sldId id="258" r:id="rId3"/>
    <p:sldId id="265" r:id="rId4"/>
    <p:sldId id="266" r:id="rId5"/>
    <p:sldId id="275" r:id="rId6"/>
    <p:sldId id="267" r:id="rId7"/>
    <p:sldId id="273" r:id="rId8"/>
    <p:sldId id="272" r:id="rId9"/>
    <p:sldId id="274" r:id="rId10"/>
    <p:sldId id="271" r:id="rId11"/>
    <p:sldId id="268" r:id="rId12"/>
    <p:sldId id="269" r:id="rId13"/>
    <p:sldId id="276" r:id="rId14"/>
    <p:sldId id="270" r:id="rId15"/>
    <p:sldId id="277" r:id="rId16"/>
    <p:sldId id="278" r:id="rId17"/>
    <p:sldId id="279" r:id="rId18"/>
    <p:sldId id="280" r:id="rId19"/>
    <p:sldId id="282" r:id="rId20"/>
    <p:sldId id="286" r:id="rId21"/>
    <p:sldId id="287" r:id="rId22"/>
    <p:sldId id="288" r:id="rId23"/>
    <p:sldId id="289" r:id="rId24"/>
    <p:sldId id="290" r:id="rId25"/>
    <p:sldId id="291" r:id="rId26"/>
    <p:sldId id="283" r:id="rId27"/>
    <p:sldId id="284" r:id="rId28"/>
    <p:sldId id="285" r:id="rId29"/>
    <p:sldId id="292" r:id="rId30"/>
    <p:sldId id="293" r:id="rId31"/>
    <p:sldId id="294" r:id="rId3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D7A6C-DBAE-8F44-8EC8-C9995E3BB974}" type="datetimeFigureOut">
              <a:rPr lang="en-GB" smtClean="0"/>
              <a:t>24/05/2022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2376A-66EB-704F-8BC4-17E9816613C1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6488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2376A-66EB-704F-8BC4-17E9816613C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5848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2376A-66EB-704F-8BC4-17E9816613C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704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2376A-66EB-704F-8BC4-17E9816613C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4795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2376A-66EB-704F-8BC4-17E9816613C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8357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2376A-66EB-704F-8BC4-17E9816613C1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1475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71B258-EE01-E617-806E-1F0B7B957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71A21F1-3400-88F7-0D69-6D57CE65DE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8E7C5B1-5DA4-B499-2852-06CC2068A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1D5B2-08E7-5945-95AB-D557CCF5DC28}" type="datetimeFigureOut">
              <a:rPr lang="en-GB" smtClean="0"/>
              <a:t>23/05/2022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331716-5AF3-CA11-44C0-1DC62142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ADDA44E-E6BC-9C16-71A4-9701BB0CE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207E-5CBE-C141-8A9F-032012F6F34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154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708F21-B6BF-0B4D-ADCC-7B5410D1D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B8D761D-395F-D28D-21AA-61DFFCF074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CA60D39-35CD-1026-514F-E7A495104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1D5B2-08E7-5945-95AB-D557CCF5DC28}" type="datetimeFigureOut">
              <a:rPr lang="en-GB" smtClean="0"/>
              <a:t>23/05/2022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D565E76-2104-6666-D63A-E393B1242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A320E7-9533-B1C8-3C1C-668B5F2F6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207E-5CBE-C141-8A9F-032012F6F34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6470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F02E2F2-DAB6-F1A8-FC27-6B5373FC5A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5DFA1F2-605B-607B-F919-82B9D43712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FC945EE-7D75-EBA2-4C2D-656D237B3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1D5B2-08E7-5945-95AB-D557CCF5DC28}" type="datetimeFigureOut">
              <a:rPr lang="en-GB" smtClean="0"/>
              <a:t>23/05/2022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12B3F49-B58F-804F-D395-0D925200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11BBC67-4CF5-A7D6-1EDF-79D238FFC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207E-5CBE-C141-8A9F-032012F6F34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1365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67A5FA-BF69-EE72-01EF-1D24D59D9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DF7E7D-55CC-C774-ADCD-89FBDDFEC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3CE7378-0A41-A7F3-E4AC-063010F5E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1D5B2-08E7-5945-95AB-D557CCF5DC28}" type="datetimeFigureOut">
              <a:rPr lang="en-GB" smtClean="0"/>
              <a:t>23/05/2022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F774B84-50DC-17E7-B0E8-B7FB9F462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93E8DD0-A7BE-763D-D740-51EEEAF9C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207E-5CBE-C141-8A9F-032012F6F34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067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2BA254-3EC2-17B9-0E15-14839397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F02D096-B9C8-13F9-221A-8E066802B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155B516-6260-FF43-5043-E59889B23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1D5B2-08E7-5945-95AB-D557CCF5DC28}" type="datetimeFigureOut">
              <a:rPr lang="en-GB" smtClean="0"/>
              <a:t>23/05/2022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72A85B-3187-6F90-BA47-B7AF9C073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DC2BE13-7B6E-B0CA-C1FE-C038AA27E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207E-5CBE-C141-8A9F-032012F6F34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184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B9B675-8D27-275A-AA0D-2FCC2FF6F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5C0568-D739-D757-8000-FE3846E3F6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809ABEC-457C-D6A8-EC27-CCB5B6A3BC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F91DBA6-1837-809D-371D-7BC9801F1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1D5B2-08E7-5945-95AB-D557CCF5DC28}" type="datetimeFigureOut">
              <a:rPr lang="en-GB" smtClean="0"/>
              <a:t>23/05/2022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D6543C0-939B-A718-8305-AAF76361F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EE022DF-D06E-C38E-19A7-7F7B5AAC5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207E-5CBE-C141-8A9F-032012F6F34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8106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3E4E61-C6D2-47E1-5F22-F9BEC2A70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F2D1CD7-E378-8905-47E9-915ED7A2D4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9B6607E-D04B-719E-3296-D5410C31F2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0BA127B-C5FB-7F38-0A2D-7707380A7D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B2EEEE3-33F2-6D2B-2FFD-785B1D3378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1059A8A-9B22-B01F-AC92-B81B6DAA6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1D5B2-08E7-5945-95AB-D557CCF5DC28}" type="datetimeFigureOut">
              <a:rPr lang="en-GB" smtClean="0"/>
              <a:t>23/05/2022</a:t>
            </a:fld>
            <a:endParaRPr lang="en-GB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ADB926E-DEBD-F2B7-DE26-4AF9D25E2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6EF3D37-6E7B-521E-37EC-803A49E67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207E-5CBE-C141-8A9F-032012F6F34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3838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34120C-FD0A-B3F3-8231-8F8763A1D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4AA37CD-84EC-F647-3D0A-5DA68E135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1D5B2-08E7-5945-95AB-D557CCF5DC28}" type="datetimeFigureOut">
              <a:rPr lang="en-GB" smtClean="0"/>
              <a:t>23/05/2022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FC8DCFC-D44D-F069-B1F1-9AE12173B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8BA37DD-95EC-FC55-485F-6699817FA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207E-5CBE-C141-8A9F-032012F6F34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3400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4EEEB50-AA84-B75B-5E47-0940C9D78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1D5B2-08E7-5945-95AB-D557CCF5DC28}" type="datetimeFigureOut">
              <a:rPr lang="en-GB" smtClean="0"/>
              <a:t>23/05/2022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B1F560C-B3AF-8739-7B64-D2037E97D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E42BB6D-FF36-2809-2A60-E7953F904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207E-5CBE-C141-8A9F-032012F6F34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7965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1049FB-AA47-E06F-06E2-39619F642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3F72AB-317A-6271-E786-2C152DEBB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82B51F6-6AF1-455B-4888-1B561C370A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00D449A-435F-C26C-7D47-731BEEF3A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1D5B2-08E7-5945-95AB-D557CCF5DC28}" type="datetimeFigureOut">
              <a:rPr lang="en-GB" smtClean="0"/>
              <a:t>23/05/2022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AAD928D-72ED-0A36-CDA5-A36DBDC7C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260060D-406E-7F08-91A8-03353795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207E-5CBE-C141-8A9F-032012F6F34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138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E13544-B56A-3EE2-C474-4C0CD4B75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F7C2A50-72F0-4786-A69E-3FDDE3343E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65CFD5F-15B0-D315-9B23-2D7940C38D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27C7F70-FE4A-6D59-F035-B2677A844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1D5B2-08E7-5945-95AB-D557CCF5DC28}" type="datetimeFigureOut">
              <a:rPr lang="en-GB" smtClean="0"/>
              <a:t>23/05/2022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B43F4EF-B365-FD6B-F1CE-2550C00E0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7D6EB9D-F836-AADB-CBCA-ABD8D8B50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A207E-5CBE-C141-8A9F-032012F6F34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5092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95CFFB4-2827-569F-88FC-74CFE4655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E06872F-652A-AB10-4B7D-1D08EE7FF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B700D6-5963-DFF0-621A-EFE06AF772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1D5B2-08E7-5945-95AB-D557CCF5DC28}" type="datetimeFigureOut">
              <a:rPr lang="en-GB" smtClean="0"/>
              <a:t>23/05/2022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D78ECE4-1EF8-C678-6A5C-319D63408D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0F2F559-C38D-3F2B-2A86-227ED3D603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A207E-5CBE-C141-8A9F-032012F6F34A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4803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18" Type="http://schemas.openxmlformats.org/officeDocument/2006/relationships/image" Target="../media/image140.png"/><Relationship Id="rId3" Type="http://schemas.openxmlformats.org/officeDocument/2006/relationships/image" Target="../media/image127.png"/><Relationship Id="rId21" Type="http://schemas.openxmlformats.org/officeDocument/2006/relationships/image" Target="../media/image143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17" Type="http://schemas.openxmlformats.org/officeDocument/2006/relationships/image" Target="../media/image13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8.png"/><Relationship Id="rId20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133.png"/><Relationship Id="rId5" Type="http://schemas.openxmlformats.org/officeDocument/2006/relationships/image" Target="../media/image128.png"/><Relationship Id="rId15" Type="http://schemas.openxmlformats.org/officeDocument/2006/relationships/image" Target="../media/image137.png"/><Relationship Id="rId10" Type="http://schemas.openxmlformats.org/officeDocument/2006/relationships/image" Target="../media/image132.png"/><Relationship Id="rId19" Type="http://schemas.openxmlformats.org/officeDocument/2006/relationships/image" Target="../media/image141.png"/><Relationship Id="rId4" Type="http://schemas.openxmlformats.org/officeDocument/2006/relationships/image" Target="../media/image1.pn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1.png"/><Relationship Id="rId21" Type="http://schemas.openxmlformats.org/officeDocument/2006/relationships/image" Target="../media/image24.png"/><Relationship Id="rId7" Type="http://schemas.openxmlformats.org/officeDocument/2006/relationships/image" Target="../media/image148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153.png"/><Relationship Id="rId2" Type="http://schemas.openxmlformats.org/officeDocument/2006/relationships/image" Target="../media/image144.png"/><Relationship Id="rId16" Type="http://schemas.openxmlformats.org/officeDocument/2006/relationships/image" Target="../media/image19.png"/><Relationship Id="rId20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11" Type="http://schemas.openxmlformats.org/officeDocument/2006/relationships/image" Target="../media/image14.png"/><Relationship Id="rId24" Type="http://schemas.openxmlformats.org/officeDocument/2006/relationships/image" Target="../media/image152.png"/><Relationship Id="rId5" Type="http://schemas.openxmlformats.org/officeDocument/2006/relationships/image" Target="../media/image146.png"/><Relationship Id="rId15" Type="http://schemas.openxmlformats.org/officeDocument/2006/relationships/image" Target="../media/image18.png"/><Relationship Id="rId23" Type="http://schemas.openxmlformats.org/officeDocument/2006/relationships/image" Target="../media/image151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145.png"/><Relationship Id="rId9" Type="http://schemas.openxmlformats.org/officeDocument/2006/relationships/image" Target="../media/image100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52.png"/><Relationship Id="rId3" Type="http://schemas.openxmlformats.org/officeDocument/2006/relationships/image" Target="../media/image1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157.png"/><Relationship Id="rId25" Type="http://schemas.openxmlformats.org/officeDocument/2006/relationships/image" Target="../media/image159.png"/><Relationship Id="rId33" Type="http://schemas.openxmlformats.org/officeDocument/2006/relationships/image" Target="../media/image162.png"/><Relationship Id="rId2" Type="http://schemas.openxmlformats.org/officeDocument/2006/relationships/image" Target="../media/image154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29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50.png"/><Relationship Id="rId32" Type="http://schemas.openxmlformats.org/officeDocument/2006/relationships/image" Target="../media/image60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8.png"/><Relationship Id="rId28" Type="http://schemas.openxmlformats.org/officeDocument/2006/relationships/image" Target="../media/image54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31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32.png"/><Relationship Id="rId14" Type="http://schemas.openxmlformats.org/officeDocument/2006/relationships/image" Target="../media/image156.png"/><Relationship Id="rId22" Type="http://schemas.openxmlformats.org/officeDocument/2006/relationships/image" Target="../media/image158.png"/><Relationship Id="rId27" Type="http://schemas.openxmlformats.org/officeDocument/2006/relationships/image" Target="../media/image53.png"/><Relationship Id="rId30" Type="http://schemas.openxmlformats.org/officeDocument/2006/relationships/image" Target="../media/image160.png"/><Relationship Id="rId8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1.png"/><Relationship Id="rId18" Type="http://schemas.openxmlformats.org/officeDocument/2006/relationships/image" Target="../media/image176.png"/><Relationship Id="rId3" Type="http://schemas.openxmlformats.org/officeDocument/2006/relationships/image" Target="../media/image144.png"/><Relationship Id="rId21" Type="http://schemas.openxmlformats.org/officeDocument/2006/relationships/image" Target="../media/image179.png"/><Relationship Id="rId7" Type="http://schemas.openxmlformats.org/officeDocument/2006/relationships/image" Target="../media/image165.png"/><Relationship Id="rId12" Type="http://schemas.openxmlformats.org/officeDocument/2006/relationships/image" Target="../media/image170.png"/><Relationship Id="rId17" Type="http://schemas.openxmlformats.org/officeDocument/2006/relationships/image" Target="../media/image17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4.png"/><Relationship Id="rId20" Type="http://schemas.openxmlformats.org/officeDocument/2006/relationships/image" Target="../media/image1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4.png"/><Relationship Id="rId11" Type="http://schemas.openxmlformats.org/officeDocument/2006/relationships/image" Target="../media/image169.png"/><Relationship Id="rId5" Type="http://schemas.openxmlformats.org/officeDocument/2006/relationships/image" Target="../media/image163.png"/><Relationship Id="rId15" Type="http://schemas.openxmlformats.org/officeDocument/2006/relationships/image" Target="../media/image173.png"/><Relationship Id="rId23" Type="http://schemas.openxmlformats.org/officeDocument/2006/relationships/image" Target="../media/image124.png"/><Relationship Id="rId10" Type="http://schemas.openxmlformats.org/officeDocument/2006/relationships/image" Target="../media/image168.png"/><Relationship Id="rId19" Type="http://schemas.openxmlformats.org/officeDocument/2006/relationships/image" Target="../media/image177.png"/><Relationship Id="rId4" Type="http://schemas.openxmlformats.org/officeDocument/2006/relationships/image" Target="../media/image1.png"/><Relationship Id="rId9" Type="http://schemas.openxmlformats.org/officeDocument/2006/relationships/image" Target="../media/image167.png"/><Relationship Id="rId14" Type="http://schemas.openxmlformats.org/officeDocument/2006/relationships/image" Target="../media/image172.png"/><Relationship Id="rId22" Type="http://schemas.openxmlformats.org/officeDocument/2006/relationships/image" Target="../media/image1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89.png"/><Relationship Id="rId18" Type="http://schemas.openxmlformats.org/officeDocument/2006/relationships/image" Target="../media/image194.png"/><Relationship Id="rId3" Type="http://schemas.openxmlformats.org/officeDocument/2006/relationships/image" Target="../media/image1.png"/><Relationship Id="rId21" Type="http://schemas.openxmlformats.org/officeDocument/2006/relationships/image" Target="../media/image197.png"/><Relationship Id="rId7" Type="http://schemas.openxmlformats.org/officeDocument/2006/relationships/image" Target="../media/image184.png"/><Relationship Id="rId12" Type="http://schemas.openxmlformats.org/officeDocument/2006/relationships/image" Target="../media/image92.png"/><Relationship Id="rId17" Type="http://schemas.openxmlformats.org/officeDocument/2006/relationships/image" Target="../media/image193.png"/><Relationship Id="rId2" Type="http://schemas.openxmlformats.org/officeDocument/2006/relationships/image" Target="../media/image180.png"/><Relationship Id="rId16" Type="http://schemas.openxmlformats.org/officeDocument/2006/relationships/image" Target="../media/image192.png"/><Relationship Id="rId20" Type="http://schemas.openxmlformats.org/officeDocument/2006/relationships/image" Target="../media/image1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png"/><Relationship Id="rId15" Type="http://schemas.openxmlformats.org/officeDocument/2006/relationships/image" Target="../media/image191.png"/><Relationship Id="rId23" Type="http://schemas.openxmlformats.org/officeDocument/2006/relationships/image" Target="../media/image199.png"/><Relationship Id="rId10" Type="http://schemas.openxmlformats.org/officeDocument/2006/relationships/image" Target="../media/image187.png"/><Relationship Id="rId19" Type="http://schemas.openxmlformats.org/officeDocument/2006/relationships/image" Target="../media/image195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Relationship Id="rId14" Type="http://schemas.openxmlformats.org/officeDocument/2006/relationships/image" Target="../media/image190.png"/><Relationship Id="rId22" Type="http://schemas.openxmlformats.org/officeDocument/2006/relationships/image" Target="../media/image19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1.png"/><Relationship Id="rId21" Type="http://schemas.openxmlformats.org/officeDocument/2006/relationships/image" Target="../media/image24.png"/><Relationship Id="rId7" Type="http://schemas.openxmlformats.org/officeDocument/2006/relationships/image" Target="../media/image148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153.png"/><Relationship Id="rId2" Type="http://schemas.openxmlformats.org/officeDocument/2006/relationships/image" Target="../media/image200.png"/><Relationship Id="rId16" Type="http://schemas.openxmlformats.org/officeDocument/2006/relationships/image" Target="../media/image19.png"/><Relationship Id="rId20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11" Type="http://schemas.openxmlformats.org/officeDocument/2006/relationships/image" Target="../media/image14.png"/><Relationship Id="rId24" Type="http://schemas.openxmlformats.org/officeDocument/2006/relationships/image" Target="../media/image152.png"/><Relationship Id="rId5" Type="http://schemas.openxmlformats.org/officeDocument/2006/relationships/image" Target="../media/image146.png"/><Relationship Id="rId15" Type="http://schemas.openxmlformats.org/officeDocument/2006/relationships/image" Target="../media/image18.png"/><Relationship Id="rId23" Type="http://schemas.openxmlformats.org/officeDocument/2006/relationships/image" Target="../media/image151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145.png"/><Relationship Id="rId9" Type="http://schemas.openxmlformats.org/officeDocument/2006/relationships/image" Target="../media/image100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52.png"/><Relationship Id="rId3" Type="http://schemas.openxmlformats.org/officeDocument/2006/relationships/image" Target="../media/image1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205.png"/><Relationship Id="rId25" Type="http://schemas.openxmlformats.org/officeDocument/2006/relationships/image" Target="../media/image207.png"/><Relationship Id="rId33" Type="http://schemas.openxmlformats.org/officeDocument/2006/relationships/image" Target="../media/image210.png"/><Relationship Id="rId2" Type="http://schemas.openxmlformats.org/officeDocument/2006/relationships/image" Target="../media/image202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29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50.png"/><Relationship Id="rId32" Type="http://schemas.openxmlformats.org/officeDocument/2006/relationships/image" Target="../media/image60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8.png"/><Relationship Id="rId28" Type="http://schemas.openxmlformats.org/officeDocument/2006/relationships/image" Target="../media/image54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31" Type="http://schemas.openxmlformats.org/officeDocument/2006/relationships/image" Target="../media/image209.png"/><Relationship Id="rId4" Type="http://schemas.openxmlformats.org/officeDocument/2006/relationships/image" Target="../media/image203.png"/><Relationship Id="rId9" Type="http://schemas.openxmlformats.org/officeDocument/2006/relationships/image" Target="../media/image32.png"/><Relationship Id="rId14" Type="http://schemas.openxmlformats.org/officeDocument/2006/relationships/image" Target="../media/image204.png"/><Relationship Id="rId22" Type="http://schemas.openxmlformats.org/officeDocument/2006/relationships/image" Target="../media/image206.png"/><Relationship Id="rId27" Type="http://schemas.openxmlformats.org/officeDocument/2006/relationships/image" Target="../media/image53.png"/><Relationship Id="rId30" Type="http://schemas.openxmlformats.org/officeDocument/2006/relationships/image" Target="../media/image208.png"/><Relationship Id="rId8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13" Type="http://schemas.openxmlformats.org/officeDocument/2006/relationships/image" Target="../media/image219.png"/><Relationship Id="rId18" Type="http://schemas.openxmlformats.org/officeDocument/2006/relationships/image" Target="../media/image223.png"/><Relationship Id="rId3" Type="http://schemas.openxmlformats.org/officeDocument/2006/relationships/image" Target="../media/image200.png"/><Relationship Id="rId21" Type="http://schemas.openxmlformats.org/officeDocument/2006/relationships/image" Target="../media/image179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17" Type="http://schemas.openxmlformats.org/officeDocument/2006/relationships/image" Target="../media/image22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1.png"/><Relationship Id="rId20" Type="http://schemas.openxmlformats.org/officeDocument/2006/relationships/image" Target="../media/image1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5" Type="http://schemas.openxmlformats.org/officeDocument/2006/relationships/image" Target="../media/image220.png"/><Relationship Id="rId23" Type="http://schemas.openxmlformats.org/officeDocument/2006/relationships/image" Target="../media/image124.png"/><Relationship Id="rId10" Type="http://schemas.openxmlformats.org/officeDocument/2006/relationships/image" Target="../media/image216.png"/><Relationship Id="rId19" Type="http://schemas.openxmlformats.org/officeDocument/2006/relationships/image" Target="../media/image177.png"/><Relationship Id="rId4" Type="http://schemas.openxmlformats.org/officeDocument/2006/relationships/image" Target="../media/image1.png"/><Relationship Id="rId9" Type="http://schemas.openxmlformats.org/officeDocument/2006/relationships/image" Target="../media/image215.png"/><Relationship Id="rId14" Type="http://schemas.openxmlformats.org/officeDocument/2006/relationships/image" Target="../media/image172.png"/><Relationship Id="rId22" Type="http://schemas.openxmlformats.org/officeDocument/2006/relationships/image" Target="../media/image1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230.png"/><Relationship Id="rId18" Type="http://schemas.openxmlformats.org/officeDocument/2006/relationships/image" Target="../media/image194.png"/><Relationship Id="rId3" Type="http://schemas.openxmlformats.org/officeDocument/2006/relationships/image" Target="../media/image1.png"/><Relationship Id="rId21" Type="http://schemas.openxmlformats.org/officeDocument/2006/relationships/image" Target="../media/image232.png"/><Relationship Id="rId7" Type="http://schemas.openxmlformats.org/officeDocument/2006/relationships/image" Target="../media/image184.png"/><Relationship Id="rId12" Type="http://schemas.openxmlformats.org/officeDocument/2006/relationships/image" Target="../media/image140.png"/><Relationship Id="rId17" Type="http://schemas.openxmlformats.org/officeDocument/2006/relationships/image" Target="../media/image193.png"/><Relationship Id="rId2" Type="http://schemas.openxmlformats.org/officeDocument/2006/relationships/image" Target="../media/image224.png"/><Relationship Id="rId16" Type="http://schemas.openxmlformats.org/officeDocument/2006/relationships/image" Target="../media/image192.png"/><Relationship Id="rId20" Type="http://schemas.openxmlformats.org/officeDocument/2006/relationships/image" Target="../media/image1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7.png"/><Relationship Id="rId11" Type="http://schemas.openxmlformats.org/officeDocument/2006/relationships/image" Target="../media/image229.png"/><Relationship Id="rId5" Type="http://schemas.openxmlformats.org/officeDocument/2006/relationships/image" Target="../media/image226.png"/><Relationship Id="rId15" Type="http://schemas.openxmlformats.org/officeDocument/2006/relationships/image" Target="../media/image191.png"/><Relationship Id="rId23" Type="http://schemas.openxmlformats.org/officeDocument/2006/relationships/image" Target="../media/image234.png"/><Relationship Id="rId10" Type="http://schemas.openxmlformats.org/officeDocument/2006/relationships/image" Target="../media/image228.png"/><Relationship Id="rId19" Type="http://schemas.openxmlformats.org/officeDocument/2006/relationships/image" Target="../media/image231.png"/><Relationship Id="rId4" Type="http://schemas.openxmlformats.org/officeDocument/2006/relationships/image" Target="../media/image225.png"/><Relationship Id="rId9" Type="http://schemas.openxmlformats.org/officeDocument/2006/relationships/image" Target="../media/image186.png"/><Relationship Id="rId14" Type="http://schemas.openxmlformats.org/officeDocument/2006/relationships/image" Target="../media/image190.png"/><Relationship Id="rId22" Type="http://schemas.openxmlformats.org/officeDocument/2006/relationships/image" Target="../media/image2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0.png"/><Relationship Id="rId5" Type="http://schemas.openxmlformats.org/officeDocument/2006/relationships/image" Target="../media/image5.png"/><Relationship Id="rId4" Type="http://schemas.openxmlformats.org/officeDocument/2006/relationships/image" Target="../media/image4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242.png"/><Relationship Id="rId1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239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image" Target="../media/image235.png"/><Relationship Id="rId16" Type="http://schemas.openxmlformats.org/officeDocument/2006/relationships/image" Target="../media/image91.png"/><Relationship Id="rId20" Type="http://schemas.openxmlformats.org/officeDocument/2006/relationships/image" Target="../media/image2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8.png"/><Relationship Id="rId11" Type="http://schemas.openxmlformats.org/officeDocument/2006/relationships/image" Target="../media/image86.png"/><Relationship Id="rId5" Type="http://schemas.openxmlformats.org/officeDocument/2006/relationships/image" Target="../media/image237.png"/><Relationship Id="rId15" Type="http://schemas.openxmlformats.org/officeDocument/2006/relationships/image" Target="../media/image243.png"/><Relationship Id="rId10" Type="http://schemas.openxmlformats.org/officeDocument/2006/relationships/image" Target="../media/image85.png"/><Relationship Id="rId19" Type="http://schemas.openxmlformats.org/officeDocument/2006/relationships/image" Target="../media/image244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Relationship Id="rId14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13" Type="http://schemas.openxmlformats.org/officeDocument/2006/relationships/image" Target="../media/image88.png"/><Relationship Id="rId18" Type="http://schemas.openxmlformats.org/officeDocument/2006/relationships/image" Target="../media/image255.png"/><Relationship Id="rId3" Type="http://schemas.openxmlformats.org/officeDocument/2006/relationships/image" Target="../media/image1.png"/><Relationship Id="rId7" Type="http://schemas.openxmlformats.org/officeDocument/2006/relationships/image" Target="../media/image248.png"/><Relationship Id="rId12" Type="http://schemas.openxmlformats.org/officeDocument/2006/relationships/image" Target="../media/image87.png"/><Relationship Id="rId17" Type="http://schemas.openxmlformats.org/officeDocument/2006/relationships/image" Target="../media/image254.png"/><Relationship Id="rId2" Type="http://schemas.openxmlformats.org/officeDocument/2006/relationships/image" Target="../media/image246.png"/><Relationship Id="rId16" Type="http://schemas.openxmlformats.org/officeDocument/2006/relationships/image" Target="../media/image2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7.png"/><Relationship Id="rId11" Type="http://schemas.openxmlformats.org/officeDocument/2006/relationships/image" Target="../media/image86.png"/><Relationship Id="rId5" Type="http://schemas.openxmlformats.org/officeDocument/2006/relationships/image" Target="../media/image237.png"/><Relationship Id="rId15" Type="http://schemas.openxmlformats.org/officeDocument/2006/relationships/image" Target="../media/image252.png"/><Relationship Id="rId10" Type="http://schemas.openxmlformats.org/officeDocument/2006/relationships/image" Target="../media/image251.png"/><Relationship Id="rId19" Type="http://schemas.openxmlformats.org/officeDocument/2006/relationships/image" Target="../media/image256.png"/><Relationship Id="rId4" Type="http://schemas.openxmlformats.org/officeDocument/2006/relationships/image" Target="../media/image236.png"/><Relationship Id="rId9" Type="http://schemas.openxmlformats.org/officeDocument/2006/relationships/image" Target="../media/image250.png"/><Relationship Id="rId14" Type="http://schemas.openxmlformats.org/officeDocument/2006/relationships/image" Target="../media/image8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13" Type="http://schemas.openxmlformats.org/officeDocument/2006/relationships/image" Target="../media/image266.png"/><Relationship Id="rId18" Type="http://schemas.openxmlformats.org/officeDocument/2006/relationships/image" Target="../media/image92.png"/><Relationship Id="rId3" Type="http://schemas.openxmlformats.org/officeDocument/2006/relationships/image" Target="../media/image257.png"/><Relationship Id="rId7" Type="http://schemas.openxmlformats.org/officeDocument/2006/relationships/image" Target="../media/image260.png"/><Relationship Id="rId12" Type="http://schemas.openxmlformats.org/officeDocument/2006/relationships/image" Target="../media/image265.png"/><Relationship Id="rId17" Type="http://schemas.openxmlformats.org/officeDocument/2006/relationships/image" Target="../media/image27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69.png"/><Relationship Id="rId20" Type="http://schemas.openxmlformats.org/officeDocument/2006/relationships/image" Target="../media/image2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9.png"/><Relationship Id="rId11" Type="http://schemas.openxmlformats.org/officeDocument/2006/relationships/image" Target="../media/image264.png"/><Relationship Id="rId5" Type="http://schemas.openxmlformats.org/officeDocument/2006/relationships/image" Target="../media/image258.png"/><Relationship Id="rId15" Type="http://schemas.openxmlformats.org/officeDocument/2006/relationships/image" Target="../media/image268.png"/><Relationship Id="rId10" Type="http://schemas.openxmlformats.org/officeDocument/2006/relationships/image" Target="../media/image263.png"/><Relationship Id="rId19" Type="http://schemas.openxmlformats.org/officeDocument/2006/relationships/image" Target="../media/image271.png"/><Relationship Id="rId4" Type="http://schemas.openxmlformats.org/officeDocument/2006/relationships/image" Target="../media/image1.png"/><Relationship Id="rId9" Type="http://schemas.openxmlformats.org/officeDocument/2006/relationships/image" Target="../media/image262.png"/><Relationship Id="rId14" Type="http://schemas.openxmlformats.org/officeDocument/2006/relationships/image" Target="../media/image26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13" Type="http://schemas.openxmlformats.org/officeDocument/2006/relationships/image" Target="../media/image242.png"/><Relationship Id="rId18" Type="http://schemas.openxmlformats.org/officeDocument/2006/relationships/image" Target="../media/image282.png"/><Relationship Id="rId3" Type="http://schemas.openxmlformats.org/officeDocument/2006/relationships/image" Target="../media/image1.png"/><Relationship Id="rId7" Type="http://schemas.openxmlformats.org/officeDocument/2006/relationships/image" Target="../media/image275.png"/><Relationship Id="rId12" Type="http://schemas.openxmlformats.org/officeDocument/2006/relationships/image" Target="../media/image87.png"/><Relationship Id="rId17" Type="http://schemas.openxmlformats.org/officeDocument/2006/relationships/image" Target="../media/image281.png"/><Relationship Id="rId2" Type="http://schemas.openxmlformats.org/officeDocument/2006/relationships/image" Target="../media/image273.png"/><Relationship Id="rId16" Type="http://schemas.openxmlformats.org/officeDocument/2006/relationships/image" Target="../media/image280.png"/><Relationship Id="rId20" Type="http://schemas.openxmlformats.org/officeDocument/2006/relationships/image" Target="../media/image2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4.png"/><Relationship Id="rId11" Type="http://schemas.openxmlformats.org/officeDocument/2006/relationships/image" Target="../media/image86.png"/><Relationship Id="rId5" Type="http://schemas.openxmlformats.org/officeDocument/2006/relationships/image" Target="../media/image237.png"/><Relationship Id="rId15" Type="http://schemas.openxmlformats.org/officeDocument/2006/relationships/image" Target="../media/image279.png"/><Relationship Id="rId10" Type="http://schemas.openxmlformats.org/officeDocument/2006/relationships/image" Target="../media/image278.png"/><Relationship Id="rId19" Type="http://schemas.openxmlformats.org/officeDocument/2006/relationships/image" Target="../media/image245.png"/><Relationship Id="rId4" Type="http://schemas.openxmlformats.org/officeDocument/2006/relationships/image" Target="../media/image236.png"/><Relationship Id="rId9" Type="http://schemas.openxmlformats.org/officeDocument/2006/relationships/image" Target="../media/image277.png"/><Relationship Id="rId14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13" Type="http://schemas.openxmlformats.org/officeDocument/2006/relationships/image" Target="../media/image88.png"/><Relationship Id="rId18" Type="http://schemas.openxmlformats.org/officeDocument/2006/relationships/image" Target="../media/image292.png"/><Relationship Id="rId3" Type="http://schemas.openxmlformats.org/officeDocument/2006/relationships/image" Target="../media/image1.png"/><Relationship Id="rId7" Type="http://schemas.openxmlformats.org/officeDocument/2006/relationships/image" Target="../media/image285.png"/><Relationship Id="rId12" Type="http://schemas.openxmlformats.org/officeDocument/2006/relationships/image" Target="../media/image87.png"/><Relationship Id="rId17" Type="http://schemas.openxmlformats.org/officeDocument/2006/relationships/image" Target="../media/image291.png"/><Relationship Id="rId2" Type="http://schemas.openxmlformats.org/officeDocument/2006/relationships/image" Target="../media/image284.png"/><Relationship Id="rId16" Type="http://schemas.openxmlformats.org/officeDocument/2006/relationships/image" Target="../media/image2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8.png"/><Relationship Id="rId11" Type="http://schemas.openxmlformats.org/officeDocument/2006/relationships/image" Target="../media/image86.png"/><Relationship Id="rId5" Type="http://schemas.openxmlformats.org/officeDocument/2006/relationships/image" Target="../media/image237.png"/><Relationship Id="rId15" Type="http://schemas.openxmlformats.org/officeDocument/2006/relationships/image" Target="../media/image289.png"/><Relationship Id="rId10" Type="http://schemas.openxmlformats.org/officeDocument/2006/relationships/image" Target="../media/image288.png"/><Relationship Id="rId19" Type="http://schemas.openxmlformats.org/officeDocument/2006/relationships/image" Target="../media/image293.png"/><Relationship Id="rId4" Type="http://schemas.openxmlformats.org/officeDocument/2006/relationships/image" Target="../media/image236.png"/><Relationship Id="rId9" Type="http://schemas.openxmlformats.org/officeDocument/2006/relationships/image" Target="../media/image287.png"/><Relationship Id="rId1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13" Type="http://schemas.openxmlformats.org/officeDocument/2006/relationships/image" Target="../media/image266.png"/><Relationship Id="rId18" Type="http://schemas.openxmlformats.org/officeDocument/2006/relationships/image" Target="../media/image300.png"/><Relationship Id="rId3" Type="http://schemas.openxmlformats.org/officeDocument/2006/relationships/image" Target="../media/image294.png"/><Relationship Id="rId7" Type="http://schemas.openxmlformats.org/officeDocument/2006/relationships/image" Target="../media/image260.png"/><Relationship Id="rId12" Type="http://schemas.openxmlformats.org/officeDocument/2006/relationships/image" Target="../media/image265.pn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98.png"/><Relationship Id="rId20" Type="http://schemas.openxmlformats.org/officeDocument/2006/relationships/image" Target="../media/image3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9.png"/><Relationship Id="rId11" Type="http://schemas.openxmlformats.org/officeDocument/2006/relationships/image" Target="../media/image297.png"/><Relationship Id="rId5" Type="http://schemas.openxmlformats.org/officeDocument/2006/relationships/image" Target="../media/image258.png"/><Relationship Id="rId15" Type="http://schemas.openxmlformats.org/officeDocument/2006/relationships/image" Target="../media/image268.png"/><Relationship Id="rId10" Type="http://schemas.openxmlformats.org/officeDocument/2006/relationships/image" Target="../media/image296.png"/><Relationship Id="rId19" Type="http://schemas.openxmlformats.org/officeDocument/2006/relationships/image" Target="../media/image301.png"/><Relationship Id="rId4" Type="http://schemas.openxmlformats.org/officeDocument/2006/relationships/image" Target="../media/image1.png"/><Relationship Id="rId9" Type="http://schemas.openxmlformats.org/officeDocument/2006/relationships/image" Target="../media/image295.png"/><Relationship Id="rId14" Type="http://schemas.openxmlformats.org/officeDocument/2006/relationships/image" Target="../media/image26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0.png"/><Relationship Id="rId18" Type="http://schemas.openxmlformats.org/officeDocument/2006/relationships/image" Target="../media/image309.png"/><Relationship Id="rId3" Type="http://schemas.openxmlformats.org/officeDocument/2006/relationships/image" Target="../media/image181.png"/><Relationship Id="rId21" Type="http://schemas.openxmlformats.org/officeDocument/2006/relationships/image" Target="../media/image311.png"/><Relationship Id="rId7" Type="http://schemas.openxmlformats.org/officeDocument/2006/relationships/image" Target="../media/image185.png"/><Relationship Id="rId12" Type="http://schemas.openxmlformats.org/officeDocument/2006/relationships/image" Target="../media/image308.png"/><Relationship Id="rId17" Type="http://schemas.openxmlformats.org/officeDocument/2006/relationships/image" Target="../media/image194.png"/><Relationship Id="rId2" Type="http://schemas.openxmlformats.org/officeDocument/2006/relationships/image" Target="../media/image1.png"/><Relationship Id="rId16" Type="http://schemas.openxmlformats.org/officeDocument/2006/relationships/image" Target="../media/image193.png"/><Relationship Id="rId20" Type="http://schemas.openxmlformats.org/officeDocument/2006/relationships/image" Target="../media/image3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4.png"/><Relationship Id="rId11" Type="http://schemas.openxmlformats.org/officeDocument/2006/relationships/image" Target="../media/image307.png"/><Relationship Id="rId5" Type="http://schemas.openxmlformats.org/officeDocument/2006/relationships/image" Target="../media/image304.png"/><Relationship Id="rId15" Type="http://schemas.openxmlformats.org/officeDocument/2006/relationships/image" Target="../media/image192.png"/><Relationship Id="rId10" Type="http://schemas.openxmlformats.org/officeDocument/2006/relationships/image" Target="../media/image306.png"/><Relationship Id="rId19" Type="http://schemas.openxmlformats.org/officeDocument/2006/relationships/image" Target="../media/image196.png"/><Relationship Id="rId4" Type="http://schemas.openxmlformats.org/officeDocument/2006/relationships/image" Target="../media/image303.png"/><Relationship Id="rId9" Type="http://schemas.openxmlformats.org/officeDocument/2006/relationships/image" Target="../media/image305.png"/><Relationship Id="rId14" Type="http://schemas.openxmlformats.org/officeDocument/2006/relationships/image" Target="../media/image191.png"/><Relationship Id="rId22" Type="http://schemas.openxmlformats.org/officeDocument/2006/relationships/image" Target="../media/image31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0.png"/><Relationship Id="rId18" Type="http://schemas.openxmlformats.org/officeDocument/2006/relationships/image" Target="../media/image319.png"/><Relationship Id="rId3" Type="http://schemas.openxmlformats.org/officeDocument/2006/relationships/image" Target="../media/image313.png"/><Relationship Id="rId21" Type="http://schemas.openxmlformats.org/officeDocument/2006/relationships/image" Target="../media/image321.png"/><Relationship Id="rId7" Type="http://schemas.openxmlformats.org/officeDocument/2006/relationships/image" Target="../media/image185.png"/><Relationship Id="rId12" Type="http://schemas.openxmlformats.org/officeDocument/2006/relationships/image" Target="../media/image318.png"/><Relationship Id="rId17" Type="http://schemas.openxmlformats.org/officeDocument/2006/relationships/image" Target="../media/image194.png"/><Relationship Id="rId2" Type="http://schemas.openxmlformats.org/officeDocument/2006/relationships/image" Target="../media/image1.png"/><Relationship Id="rId16" Type="http://schemas.openxmlformats.org/officeDocument/2006/relationships/image" Target="../media/image193.png"/><Relationship Id="rId20" Type="http://schemas.openxmlformats.org/officeDocument/2006/relationships/image" Target="../media/image3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4.png"/><Relationship Id="rId11" Type="http://schemas.openxmlformats.org/officeDocument/2006/relationships/image" Target="../media/image254.png"/><Relationship Id="rId5" Type="http://schemas.openxmlformats.org/officeDocument/2006/relationships/image" Target="../media/image315.png"/><Relationship Id="rId15" Type="http://schemas.openxmlformats.org/officeDocument/2006/relationships/image" Target="../media/image192.png"/><Relationship Id="rId10" Type="http://schemas.openxmlformats.org/officeDocument/2006/relationships/image" Target="../media/image317.png"/><Relationship Id="rId19" Type="http://schemas.openxmlformats.org/officeDocument/2006/relationships/image" Target="../media/image196.png"/><Relationship Id="rId4" Type="http://schemas.openxmlformats.org/officeDocument/2006/relationships/image" Target="../media/image314.png"/><Relationship Id="rId9" Type="http://schemas.openxmlformats.org/officeDocument/2006/relationships/image" Target="../media/image316.png"/><Relationship Id="rId14" Type="http://schemas.openxmlformats.org/officeDocument/2006/relationships/image" Target="../media/image191.png"/><Relationship Id="rId22" Type="http://schemas.openxmlformats.org/officeDocument/2006/relationships/image" Target="../media/image32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0.png"/><Relationship Id="rId18" Type="http://schemas.openxmlformats.org/officeDocument/2006/relationships/image" Target="../media/image326.png"/><Relationship Id="rId3" Type="http://schemas.openxmlformats.org/officeDocument/2006/relationships/image" Target="../media/image313.png"/><Relationship Id="rId21" Type="http://schemas.openxmlformats.org/officeDocument/2006/relationships/image" Target="../media/image327.png"/><Relationship Id="rId7" Type="http://schemas.openxmlformats.org/officeDocument/2006/relationships/image" Target="../media/image185.png"/><Relationship Id="rId12" Type="http://schemas.openxmlformats.org/officeDocument/2006/relationships/image" Target="../media/image308.png"/><Relationship Id="rId17" Type="http://schemas.openxmlformats.org/officeDocument/2006/relationships/image" Target="../media/image194.png"/><Relationship Id="rId2" Type="http://schemas.openxmlformats.org/officeDocument/2006/relationships/image" Target="../media/image1.png"/><Relationship Id="rId16" Type="http://schemas.openxmlformats.org/officeDocument/2006/relationships/image" Target="../media/image193.png"/><Relationship Id="rId20" Type="http://schemas.openxmlformats.org/officeDocument/2006/relationships/image" Target="../media/image3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4.png"/><Relationship Id="rId11" Type="http://schemas.openxmlformats.org/officeDocument/2006/relationships/image" Target="../media/image92.png"/><Relationship Id="rId5" Type="http://schemas.openxmlformats.org/officeDocument/2006/relationships/image" Target="../media/image315.png"/><Relationship Id="rId15" Type="http://schemas.openxmlformats.org/officeDocument/2006/relationships/image" Target="../media/image192.png"/><Relationship Id="rId10" Type="http://schemas.openxmlformats.org/officeDocument/2006/relationships/image" Target="../media/image325.png"/><Relationship Id="rId19" Type="http://schemas.openxmlformats.org/officeDocument/2006/relationships/image" Target="../media/image196.png"/><Relationship Id="rId4" Type="http://schemas.openxmlformats.org/officeDocument/2006/relationships/image" Target="../media/image323.png"/><Relationship Id="rId9" Type="http://schemas.openxmlformats.org/officeDocument/2006/relationships/image" Target="../media/image324.png"/><Relationship Id="rId14" Type="http://schemas.openxmlformats.org/officeDocument/2006/relationships/image" Target="../media/image191.png"/><Relationship Id="rId22" Type="http://schemas.openxmlformats.org/officeDocument/2006/relationships/image" Target="../media/image3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0.png"/><Relationship Id="rId18" Type="http://schemas.openxmlformats.org/officeDocument/2006/relationships/image" Target="../media/image336.png"/><Relationship Id="rId3" Type="http://schemas.openxmlformats.org/officeDocument/2006/relationships/image" Target="../media/image329.png"/><Relationship Id="rId21" Type="http://schemas.openxmlformats.org/officeDocument/2006/relationships/image" Target="../media/image338.png"/><Relationship Id="rId7" Type="http://schemas.openxmlformats.org/officeDocument/2006/relationships/image" Target="../media/image185.png"/><Relationship Id="rId12" Type="http://schemas.openxmlformats.org/officeDocument/2006/relationships/image" Target="../media/image335.png"/><Relationship Id="rId17" Type="http://schemas.openxmlformats.org/officeDocument/2006/relationships/image" Target="../media/image194.png"/><Relationship Id="rId2" Type="http://schemas.openxmlformats.org/officeDocument/2006/relationships/image" Target="../media/image1.png"/><Relationship Id="rId16" Type="http://schemas.openxmlformats.org/officeDocument/2006/relationships/image" Target="../media/image193.png"/><Relationship Id="rId20" Type="http://schemas.openxmlformats.org/officeDocument/2006/relationships/image" Target="../media/image3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4.png"/><Relationship Id="rId11" Type="http://schemas.openxmlformats.org/officeDocument/2006/relationships/image" Target="../media/image334.png"/><Relationship Id="rId5" Type="http://schemas.openxmlformats.org/officeDocument/2006/relationships/image" Target="../media/image331.png"/><Relationship Id="rId15" Type="http://schemas.openxmlformats.org/officeDocument/2006/relationships/image" Target="../media/image192.png"/><Relationship Id="rId10" Type="http://schemas.openxmlformats.org/officeDocument/2006/relationships/image" Target="../media/image333.png"/><Relationship Id="rId19" Type="http://schemas.openxmlformats.org/officeDocument/2006/relationships/image" Target="../media/image196.png"/><Relationship Id="rId4" Type="http://schemas.openxmlformats.org/officeDocument/2006/relationships/image" Target="../media/image330.png"/><Relationship Id="rId9" Type="http://schemas.openxmlformats.org/officeDocument/2006/relationships/image" Target="../media/image332.png"/><Relationship Id="rId14" Type="http://schemas.openxmlformats.org/officeDocument/2006/relationships/image" Target="../media/image191.png"/><Relationship Id="rId22" Type="http://schemas.openxmlformats.org/officeDocument/2006/relationships/image" Target="../media/image3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1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49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0.png"/><Relationship Id="rId18" Type="http://schemas.openxmlformats.org/officeDocument/2006/relationships/image" Target="../media/image345.png"/><Relationship Id="rId3" Type="http://schemas.openxmlformats.org/officeDocument/2006/relationships/image" Target="../media/image313.png"/><Relationship Id="rId21" Type="http://schemas.openxmlformats.org/officeDocument/2006/relationships/image" Target="../media/image346.png"/><Relationship Id="rId7" Type="http://schemas.openxmlformats.org/officeDocument/2006/relationships/image" Target="../media/image185.png"/><Relationship Id="rId12" Type="http://schemas.openxmlformats.org/officeDocument/2006/relationships/image" Target="../media/image344.png"/><Relationship Id="rId17" Type="http://schemas.openxmlformats.org/officeDocument/2006/relationships/image" Target="../media/image194.png"/><Relationship Id="rId2" Type="http://schemas.openxmlformats.org/officeDocument/2006/relationships/image" Target="../media/image1.png"/><Relationship Id="rId16" Type="http://schemas.openxmlformats.org/officeDocument/2006/relationships/image" Target="../media/image193.png"/><Relationship Id="rId20" Type="http://schemas.openxmlformats.org/officeDocument/2006/relationships/image" Target="../media/image3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4.png"/><Relationship Id="rId11" Type="http://schemas.openxmlformats.org/officeDocument/2006/relationships/image" Target="../media/image343.png"/><Relationship Id="rId5" Type="http://schemas.openxmlformats.org/officeDocument/2006/relationships/image" Target="../media/image315.png"/><Relationship Id="rId15" Type="http://schemas.openxmlformats.org/officeDocument/2006/relationships/image" Target="../media/image192.png"/><Relationship Id="rId10" Type="http://schemas.openxmlformats.org/officeDocument/2006/relationships/image" Target="../media/image342.png"/><Relationship Id="rId19" Type="http://schemas.openxmlformats.org/officeDocument/2006/relationships/image" Target="../media/image196.png"/><Relationship Id="rId4" Type="http://schemas.openxmlformats.org/officeDocument/2006/relationships/image" Target="../media/image340.png"/><Relationship Id="rId9" Type="http://schemas.openxmlformats.org/officeDocument/2006/relationships/image" Target="../media/image341.png"/><Relationship Id="rId14" Type="http://schemas.openxmlformats.org/officeDocument/2006/relationships/image" Target="../media/image191.png"/><Relationship Id="rId22" Type="http://schemas.openxmlformats.org/officeDocument/2006/relationships/image" Target="../media/image34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0.png"/><Relationship Id="rId18" Type="http://schemas.openxmlformats.org/officeDocument/2006/relationships/image" Target="../media/image353.png"/><Relationship Id="rId3" Type="http://schemas.openxmlformats.org/officeDocument/2006/relationships/image" Target="../media/image313.png"/><Relationship Id="rId21" Type="http://schemas.openxmlformats.org/officeDocument/2006/relationships/image" Target="../media/image355.png"/><Relationship Id="rId7" Type="http://schemas.openxmlformats.org/officeDocument/2006/relationships/image" Target="../media/image185.png"/><Relationship Id="rId12" Type="http://schemas.openxmlformats.org/officeDocument/2006/relationships/image" Target="../media/image352.png"/><Relationship Id="rId17" Type="http://schemas.openxmlformats.org/officeDocument/2006/relationships/image" Target="../media/image194.png"/><Relationship Id="rId2" Type="http://schemas.openxmlformats.org/officeDocument/2006/relationships/image" Target="../media/image1.png"/><Relationship Id="rId16" Type="http://schemas.openxmlformats.org/officeDocument/2006/relationships/image" Target="../media/image193.png"/><Relationship Id="rId20" Type="http://schemas.openxmlformats.org/officeDocument/2006/relationships/image" Target="../media/image3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4.png"/><Relationship Id="rId11" Type="http://schemas.openxmlformats.org/officeDocument/2006/relationships/image" Target="../media/image300.png"/><Relationship Id="rId5" Type="http://schemas.openxmlformats.org/officeDocument/2006/relationships/image" Target="../media/image349.png"/><Relationship Id="rId15" Type="http://schemas.openxmlformats.org/officeDocument/2006/relationships/image" Target="../media/image192.png"/><Relationship Id="rId10" Type="http://schemas.openxmlformats.org/officeDocument/2006/relationships/image" Target="../media/image351.png"/><Relationship Id="rId19" Type="http://schemas.openxmlformats.org/officeDocument/2006/relationships/image" Target="../media/image196.png"/><Relationship Id="rId4" Type="http://schemas.openxmlformats.org/officeDocument/2006/relationships/image" Target="../media/image348.png"/><Relationship Id="rId9" Type="http://schemas.openxmlformats.org/officeDocument/2006/relationships/image" Target="../media/image350.png"/><Relationship Id="rId14" Type="http://schemas.openxmlformats.org/officeDocument/2006/relationships/image" Target="../media/image191.png"/><Relationship Id="rId22" Type="http://schemas.openxmlformats.org/officeDocument/2006/relationships/image" Target="../media/image356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50.png"/><Relationship Id="rId21" Type="http://schemas.openxmlformats.org/officeDocument/2006/relationships/image" Target="../media/image44.png"/><Relationship Id="rId34" Type="http://schemas.openxmlformats.org/officeDocument/2006/relationships/image" Target="../media/image58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33" Type="http://schemas.openxmlformats.org/officeDocument/2006/relationships/image" Target="../media/image57.png"/><Relationship Id="rId2" Type="http://schemas.openxmlformats.org/officeDocument/2006/relationships/image" Target="../media/image26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29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32" Type="http://schemas.openxmlformats.org/officeDocument/2006/relationships/image" Target="../media/image56.png"/><Relationship Id="rId37" Type="http://schemas.openxmlformats.org/officeDocument/2006/relationships/image" Target="../media/image61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28" Type="http://schemas.openxmlformats.org/officeDocument/2006/relationships/image" Target="../media/image52.png"/><Relationship Id="rId36" Type="http://schemas.openxmlformats.org/officeDocument/2006/relationships/image" Target="../media/image60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31" Type="http://schemas.openxmlformats.org/officeDocument/2006/relationships/image" Target="../media/image55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Relationship Id="rId27" Type="http://schemas.openxmlformats.org/officeDocument/2006/relationships/image" Target="../media/image51.png"/><Relationship Id="rId30" Type="http://schemas.openxmlformats.org/officeDocument/2006/relationships/image" Target="../media/image54.png"/><Relationship Id="rId35" Type="http://schemas.openxmlformats.org/officeDocument/2006/relationships/image" Target="../media/image59.png"/><Relationship Id="rId8" Type="http://schemas.openxmlformats.org/officeDocument/2006/relationships/image" Target="../media/image31.png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12" Type="http://schemas.openxmlformats.org/officeDocument/2006/relationships/image" Target="../media/image41.png"/><Relationship Id="rId17" Type="http://schemas.openxmlformats.org/officeDocument/2006/relationships/image" Target="../media/image74.png"/><Relationship Id="rId2" Type="http://schemas.openxmlformats.org/officeDocument/2006/relationships/image" Target="../media/image26.png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2.png"/><Relationship Id="rId10" Type="http://schemas.openxmlformats.org/officeDocument/2006/relationships/image" Target="../media/image68.png"/><Relationship Id="rId19" Type="http://schemas.openxmlformats.org/officeDocument/2006/relationships/image" Target="../media/image76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image" Target="../media/image78.png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19" Type="http://schemas.openxmlformats.org/officeDocument/2006/relationships/image" Target="../media/image94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1.png"/><Relationship Id="rId21" Type="http://schemas.openxmlformats.org/officeDocument/2006/relationships/image" Target="../media/image24.png"/><Relationship Id="rId7" Type="http://schemas.openxmlformats.org/officeDocument/2006/relationships/image" Target="../media/image98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96.png"/><Relationship Id="rId16" Type="http://schemas.openxmlformats.org/officeDocument/2006/relationships/image" Target="../media/image19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00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50.png"/><Relationship Id="rId21" Type="http://schemas.openxmlformats.org/officeDocument/2006/relationships/image" Target="../media/image44.png"/><Relationship Id="rId34" Type="http://schemas.openxmlformats.org/officeDocument/2006/relationships/image" Target="../media/image107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104.png"/><Relationship Id="rId25" Type="http://schemas.openxmlformats.org/officeDocument/2006/relationships/image" Target="../media/image48.png"/><Relationship Id="rId33" Type="http://schemas.openxmlformats.org/officeDocument/2006/relationships/image" Target="../media/image57.png"/><Relationship Id="rId2" Type="http://schemas.openxmlformats.org/officeDocument/2006/relationships/image" Target="../media/image96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29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105.png"/><Relationship Id="rId32" Type="http://schemas.openxmlformats.org/officeDocument/2006/relationships/image" Target="../media/image56.png"/><Relationship Id="rId37" Type="http://schemas.openxmlformats.org/officeDocument/2006/relationships/image" Target="../media/image109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28" Type="http://schemas.openxmlformats.org/officeDocument/2006/relationships/image" Target="../media/image52.png"/><Relationship Id="rId36" Type="http://schemas.openxmlformats.org/officeDocument/2006/relationships/image" Target="../media/image60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31" Type="http://schemas.openxmlformats.org/officeDocument/2006/relationships/image" Target="../media/image55.png"/><Relationship Id="rId4" Type="http://schemas.openxmlformats.org/officeDocument/2006/relationships/image" Target="../media/image102.png"/><Relationship Id="rId9" Type="http://schemas.openxmlformats.org/officeDocument/2006/relationships/image" Target="../media/image32.png"/><Relationship Id="rId14" Type="http://schemas.openxmlformats.org/officeDocument/2006/relationships/image" Target="../media/image103.png"/><Relationship Id="rId22" Type="http://schemas.openxmlformats.org/officeDocument/2006/relationships/image" Target="../media/image45.png"/><Relationship Id="rId27" Type="http://schemas.openxmlformats.org/officeDocument/2006/relationships/image" Target="../media/image106.png"/><Relationship Id="rId30" Type="http://schemas.openxmlformats.org/officeDocument/2006/relationships/image" Target="../media/image54.png"/><Relationship Id="rId35" Type="http://schemas.openxmlformats.org/officeDocument/2006/relationships/image" Target="../media/image108.png"/><Relationship Id="rId8" Type="http://schemas.openxmlformats.org/officeDocument/2006/relationships/image" Target="../media/image31.png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18" Type="http://schemas.openxmlformats.org/officeDocument/2006/relationships/image" Target="../media/image124.png"/><Relationship Id="rId3" Type="http://schemas.openxmlformats.org/officeDocument/2006/relationships/image" Target="../media/image1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image" Target="../media/image96.png"/><Relationship Id="rId16" Type="http://schemas.openxmlformats.org/officeDocument/2006/relationships/image" Target="../media/image122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19" Type="http://schemas.openxmlformats.org/officeDocument/2006/relationships/image" Target="../media/image125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19A8E12C-B610-9B41-874C-A8978BA55655}"/>
              </a:ext>
            </a:extLst>
          </p:cNvPr>
          <p:cNvSpPr txBox="1">
            <a:spLocks/>
          </p:cNvSpPr>
          <p:nvPr/>
        </p:nvSpPr>
        <p:spPr>
          <a:xfrm>
            <a:off x="269388" y="294385"/>
            <a:ext cx="8931762" cy="6621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Contents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A2AE2F1C-2AEE-5240-8140-58556514C835}"/>
              </a:ext>
            </a:extLst>
          </p:cNvPr>
          <p:cNvSpPr/>
          <p:nvPr/>
        </p:nvSpPr>
        <p:spPr>
          <a:xfrm>
            <a:off x="11565924" y="0"/>
            <a:ext cx="626075" cy="6858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EC2F83D-F030-DE46-B734-3BD3C2A28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8105" y="6055483"/>
            <a:ext cx="802517" cy="802517"/>
          </a:xfrm>
          <a:prstGeom prst="rect">
            <a:avLst/>
          </a:prstGeom>
          <a:effectLst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E8D417F8-9980-EE4E-ACF0-760816C90BAB}"/>
                  </a:ext>
                </a:extLst>
              </p:cNvPr>
              <p:cNvSpPr txBox="1"/>
              <p:nvPr/>
            </p:nvSpPr>
            <p:spPr>
              <a:xfrm>
                <a:off x="526986" y="1228731"/>
                <a:ext cx="10403061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800" dirty="0"/>
                  <a:t>Simulations </a:t>
                </a:r>
                <a:r>
                  <a:rPr lang="it-IT" sz="2800" dirty="0" err="1"/>
                  <a:t>result</a:t>
                </a:r>
                <a:r>
                  <a:rPr lang="it-IT" sz="2800" dirty="0"/>
                  <a:t> for </a:t>
                </a:r>
                <a:r>
                  <a:rPr lang="it-IT" sz="2800" dirty="0" err="1"/>
                  <a:t>generic</a:t>
                </a:r>
                <a:r>
                  <a:rPr lang="it-IT" sz="2800" dirty="0"/>
                  <a:t> </a:t>
                </a:r>
                <a:r>
                  <a:rPr lang="it-IT" sz="2800" dirty="0" err="1"/>
                  <a:t>helicopter</a:t>
                </a:r>
                <a:r>
                  <a:rPr lang="it-IT" sz="2800" dirty="0"/>
                  <a:t> and </a:t>
                </a:r>
                <a:r>
                  <a:rPr lang="it-IT" sz="2800" dirty="0" err="1"/>
                  <a:t>quadcopter</a:t>
                </a:r>
                <a:r>
                  <a:rPr lang="it-IT" sz="2800" dirty="0"/>
                  <a:t> </a:t>
                </a:r>
                <a:r>
                  <a:rPr lang="it-IT" sz="2800" dirty="0" err="1"/>
                  <a:t>drones</a:t>
                </a:r>
                <a:endParaRPr lang="en-GB" sz="2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8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800" dirty="0"/>
                  <a:t> unique waveform</a:t>
                </a:r>
                <a:endParaRPr lang="en-GB" sz="2800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800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GB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  </a:t>
                </a:r>
                <a:r>
                  <a:rPr lang="en-GB" sz="2800" dirty="0"/>
                  <a:t>unique waveform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Result with unique waveform applied to other drones </a:t>
                </a:r>
                <a:endParaRPr lang="en-GB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400" dirty="0"/>
              </a:p>
            </p:txBody>
          </p:sp>
        </mc:Choice>
        <mc:Fallback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E8D417F8-9980-EE4E-ACF0-760816C90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86" y="1228731"/>
                <a:ext cx="10403061" cy="3477875"/>
              </a:xfrm>
              <a:prstGeom prst="rect">
                <a:avLst/>
              </a:prstGeom>
              <a:blipFill>
                <a:blip r:embed="rId3"/>
                <a:stretch>
                  <a:fillRect l="-976" t="-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0356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olo 1">
                <a:extLst>
                  <a:ext uri="{FF2B5EF4-FFF2-40B4-BE49-F238E27FC236}">
                    <a16:creationId xmlns:a16="http://schemas.microsoft.com/office/drawing/2014/main" id="{19A8E12C-B610-9B41-874C-A8978BA556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4515" y="175552"/>
                <a:ext cx="8931762" cy="66210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it-IT" sz="4800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Result </a:t>
                </a:r>
                <a14:m>
                  <m:oMath xmlns:m="http://schemas.openxmlformats.org/officeDocument/2006/math">
                    <m:r>
                      <a:rPr lang="en-GB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it-IT" sz="4800" b="0" i="0" dirty="0" smtClean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quad</m:t>
                    </m:r>
                    <m:r>
                      <m:rPr>
                        <m:nor/>
                      </m:rPr>
                      <a:rPr lang="it-IT" sz="480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. </m:t>
                    </m:r>
                    <m:r>
                      <m:rPr>
                        <m:nor/>
                      </m:rPr>
                      <a:rPr lang="it-IT" sz="480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drones</m:t>
                    </m:r>
                  </m:oMath>
                </a14:m>
                <a:endParaRPr lang="it-IT" sz="48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" name="Titolo 1">
                <a:extLst>
                  <a:ext uri="{FF2B5EF4-FFF2-40B4-BE49-F238E27FC236}">
                    <a16:creationId xmlns:a16="http://schemas.microsoft.com/office/drawing/2014/main" id="{19A8E12C-B610-9B41-874C-A8978BA55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15" y="175552"/>
                <a:ext cx="8931762" cy="662101"/>
              </a:xfrm>
              <a:prstGeom prst="rect">
                <a:avLst/>
              </a:prstGeom>
              <a:blipFill>
                <a:blip r:embed="rId3"/>
                <a:stretch>
                  <a:fillRect l="-3267" t="-45283" b="-490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tangolo 4">
            <a:extLst>
              <a:ext uri="{FF2B5EF4-FFF2-40B4-BE49-F238E27FC236}">
                <a16:creationId xmlns:a16="http://schemas.microsoft.com/office/drawing/2014/main" id="{A2AE2F1C-2AEE-5240-8140-58556514C835}"/>
              </a:ext>
            </a:extLst>
          </p:cNvPr>
          <p:cNvSpPr/>
          <p:nvPr/>
        </p:nvSpPr>
        <p:spPr>
          <a:xfrm>
            <a:off x="11565924" y="0"/>
            <a:ext cx="626075" cy="6858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EC2F83D-F030-DE46-B734-3BD3C2A28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8105" y="6055483"/>
            <a:ext cx="802517" cy="802517"/>
          </a:xfrm>
          <a:prstGeom prst="rect">
            <a:avLst/>
          </a:prstGeom>
          <a:effectLst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A95AE39D-25B5-0A9F-D7CC-0FABB7C6DCA7}"/>
                  </a:ext>
                </a:extLst>
              </p:cNvPr>
              <p:cNvSpPr txBox="1"/>
              <p:nvPr/>
            </p:nvSpPr>
            <p:spPr>
              <a:xfrm>
                <a:off x="7021310" y="1373261"/>
                <a:ext cx="1941622" cy="423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𝑐h𝑖𝑟𝑝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.3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A95AE39D-25B5-0A9F-D7CC-0FABB7C6D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310" y="1373261"/>
                <a:ext cx="1941622" cy="423770"/>
              </a:xfrm>
              <a:prstGeom prst="rect">
                <a:avLst/>
              </a:prstGeom>
              <a:blipFill>
                <a:blip r:embed="rId5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8378DF2F-E8C1-E793-5A80-EAEAA6EDD364}"/>
                  </a:ext>
                </a:extLst>
              </p:cNvPr>
              <p:cNvSpPr txBox="1"/>
              <p:nvPr/>
            </p:nvSpPr>
            <p:spPr>
              <a:xfrm>
                <a:off x="7021310" y="964672"/>
                <a:ext cx="1858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𝑑𝑤𝑒𝑙𝑙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0.04 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8378DF2F-E8C1-E793-5A80-EAEAA6EDD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310" y="964672"/>
                <a:ext cx="1858907" cy="400110"/>
              </a:xfrm>
              <a:prstGeom prst="rect">
                <a:avLst/>
              </a:prstGeom>
              <a:blipFill>
                <a:blip r:embed="rId6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4C45B992-58E4-2ACC-32E4-6CD838476435}"/>
                  </a:ext>
                </a:extLst>
              </p:cNvPr>
              <p:cNvSpPr txBox="1"/>
              <p:nvPr/>
            </p:nvSpPr>
            <p:spPr>
              <a:xfrm>
                <a:off x="7209089" y="2560928"/>
                <a:ext cx="1575368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𝑟𝑎𝑛𝑔𝑒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𝑐𝑒𝑙𝑙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4C45B992-58E4-2ACC-32E4-6CD838476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089" y="2560928"/>
                <a:ext cx="1575368" cy="299569"/>
              </a:xfrm>
              <a:prstGeom prst="rect">
                <a:avLst/>
              </a:prstGeom>
              <a:blipFill>
                <a:blip r:embed="rId7"/>
                <a:stretch>
                  <a:fillRect l="-2400" r="-3200" b="-16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9083B13D-4FD5-4E4D-C841-28825A5CFE75}"/>
                  </a:ext>
                </a:extLst>
              </p:cNvPr>
              <p:cNvSpPr txBox="1"/>
              <p:nvPr/>
            </p:nvSpPr>
            <p:spPr>
              <a:xfrm>
                <a:off x="9032787" y="2560927"/>
                <a:ext cx="1306896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𝑚𝑖𝑔𝑟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=5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9083B13D-4FD5-4E4D-C841-28825A5CF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2787" y="2560927"/>
                <a:ext cx="1306896" cy="299569"/>
              </a:xfrm>
              <a:prstGeom prst="rect">
                <a:avLst/>
              </a:prstGeom>
              <a:blipFill>
                <a:blip r:embed="rId8"/>
                <a:stretch>
                  <a:fillRect l="-3846" t="-8000" r="-1923" b="-2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767705A5-801A-4A33-36B7-CFAB4B5DCA1C}"/>
                  </a:ext>
                </a:extLst>
              </p:cNvPr>
              <p:cNvSpPr txBox="1"/>
              <p:nvPr/>
            </p:nvSpPr>
            <p:spPr>
              <a:xfrm>
                <a:off x="7064310" y="4273565"/>
                <a:ext cx="14503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𝑐𝑒𝑙𝑙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767705A5-801A-4A33-36B7-CFAB4B5DC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4310" y="4273565"/>
                <a:ext cx="1450333" cy="276999"/>
              </a:xfrm>
              <a:prstGeom prst="rect">
                <a:avLst/>
              </a:prstGeom>
              <a:blipFill>
                <a:blip r:embed="rId9"/>
                <a:stretch>
                  <a:fillRect l="-3478" r="-2609" b="-13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38250BAD-A9D6-59F6-81FE-828D43A4FCE0}"/>
                  </a:ext>
                </a:extLst>
              </p:cNvPr>
              <p:cNvSpPr txBox="1"/>
              <p:nvPr/>
            </p:nvSpPr>
            <p:spPr>
              <a:xfrm>
                <a:off x="9067209" y="4273565"/>
                <a:ext cx="1751698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𝑚𝑖𝑔𝑟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=0.0052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38250BAD-A9D6-59F6-81FE-828D43A4F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209" y="4273565"/>
                <a:ext cx="1751698" cy="299569"/>
              </a:xfrm>
              <a:prstGeom prst="rect">
                <a:avLst/>
              </a:prstGeom>
              <a:blipFill>
                <a:blip r:embed="rId10"/>
                <a:stretch>
                  <a:fillRect l="-2143" t="-8333" r="-714" b="-291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FC55B4F6-2A10-3B50-BBA0-2C18F85FDA9A}"/>
                  </a:ext>
                </a:extLst>
              </p:cNvPr>
              <p:cNvSpPr txBox="1"/>
              <p:nvPr/>
            </p:nvSpPr>
            <p:spPr>
              <a:xfrm>
                <a:off x="7887607" y="3771611"/>
                <a:ext cx="1891993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𝑡𝑖𝑝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=64.058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FC55B4F6-2A10-3B50-BBA0-2C18F85FD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607" y="3771611"/>
                <a:ext cx="1891993" cy="298415"/>
              </a:xfrm>
              <a:prstGeom prst="rect">
                <a:avLst/>
              </a:prstGeom>
              <a:blipFill>
                <a:blip r:embed="rId11"/>
                <a:stretch>
                  <a:fillRect l="-1342" t="-8333" r="-1342" b="-291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96EFA7E4-9885-57AE-7022-0D449401F764}"/>
              </a:ext>
            </a:extLst>
          </p:cNvPr>
          <p:cNvSpPr txBox="1"/>
          <p:nvPr/>
        </p:nvSpPr>
        <p:spPr>
          <a:xfrm>
            <a:off x="7044129" y="2064577"/>
            <a:ext cx="199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Features extracted: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BFCB5E49-E7F4-D996-8E69-28A29447F61D}"/>
                  </a:ext>
                </a:extLst>
              </p:cNvPr>
              <p:cNvSpPr txBox="1"/>
              <p:nvPr/>
            </p:nvSpPr>
            <p:spPr>
              <a:xfrm>
                <a:off x="7210896" y="5043571"/>
                <a:ext cx="7466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BFCB5E49-E7F4-D996-8E69-28A29447F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896" y="5043571"/>
                <a:ext cx="746679" cy="276999"/>
              </a:xfrm>
              <a:prstGeom prst="rect">
                <a:avLst/>
              </a:prstGeom>
              <a:blipFill>
                <a:blip r:embed="rId12"/>
                <a:stretch>
                  <a:fillRect l="-5000" r="-6667" b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1F017C1-324F-982D-3216-17962B5AD6D1}"/>
                  </a:ext>
                </a:extLst>
              </p:cNvPr>
              <p:cNvSpPr txBox="1"/>
              <p:nvPr/>
            </p:nvSpPr>
            <p:spPr>
              <a:xfrm>
                <a:off x="7290243" y="3016336"/>
                <a:ext cx="1367041" cy="563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𝑚𝑖𝑔𝑟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𝑐𝐿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𝜇𝜆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1F017C1-324F-982D-3216-17962B5AD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0243" y="3016336"/>
                <a:ext cx="1367041" cy="563809"/>
              </a:xfrm>
              <a:prstGeom prst="rect">
                <a:avLst/>
              </a:prstGeom>
              <a:blipFill>
                <a:blip r:embed="rId13"/>
                <a:stretch>
                  <a:fillRect l="-3704" t="-4444" r="-3704" b="-1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CasellaDiTesto 80">
                <a:extLst>
                  <a:ext uri="{FF2B5EF4-FFF2-40B4-BE49-F238E27FC236}">
                    <a16:creationId xmlns:a16="http://schemas.microsoft.com/office/drawing/2014/main" id="{AC07B756-EB39-459F-F2CA-E612C10A0071}"/>
                  </a:ext>
                </a:extLst>
              </p:cNvPr>
              <p:cNvSpPr txBox="1"/>
              <p:nvPr/>
            </p:nvSpPr>
            <p:spPr>
              <a:xfrm>
                <a:off x="8644772" y="3082642"/>
                <a:ext cx="1831334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𝑡𝑖𝑝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1" name="CasellaDiTesto 80">
                <a:extLst>
                  <a:ext uri="{FF2B5EF4-FFF2-40B4-BE49-F238E27FC236}">
                    <a16:creationId xmlns:a16="http://schemas.microsoft.com/office/drawing/2014/main" id="{AC07B756-EB39-459F-F2CA-E612C10A0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4772" y="3082642"/>
                <a:ext cx="1831334" cy="390748"/>
              </a:xfrm>
              <a:prstGeom prst="rect">
                <a:avLst/>
              </a:prstGeom>
              <a:blipFill>
                <a:blip r:embed="rId1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ABE364D-A859-B47E-B7F9-B9CA3AF27B10}"/>
                  </a:ext>
                </a:extLst>
              </p:cNvPr>
              <p:cNvSpPr txBox="1"/>
              <p:nvPr/>
            </p:nvSpPr>
            <p:spPr>
              <a:xfrm>
                <a:off x="9115369" y="4788021"/>
                <a:ext cx="1371529" cy="5988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𝑚𝑖𝑔𝑟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ABE364D-A859-B47E-B7F9-B9CA3AF27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5369" y="4788021"/>
                <a:ext cx="1371529" cy="598818"/>
              </a:xfrm>
              <a:prstGeom prst="rect">
                <a:avLst/>
              </a:prstGeom>
              <a:blipFill>
                <a:blip r:embed="rId15"/>
                <a:stretch>
                  <a:fillRect l="-2752" t="-4082" r="-2752" b="-122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CasellaDiTesto 81">
                <a:extLst>
                  <a:ext uri="{FF2B5EF4-FFF2-40B4-BE49-F238E27FC236}">
                    <a16:creationId xmlns:a16="http://schemas.microsoft.com/office/drawing/2014/main" id="{4672F6E5-3A9B-6A98-4F2A-4C9F199BA1DF}"/>
                  </a:ext>
                </a:extLst>
              </p:cNvPr>
              <p:cNvSpPr txBox="1"/>
              <p:nvPr/>
            </p:nvSpPr>
            <p:spPr>
              <a:xfrm>
                <a:off x="7789477" y="5622476"/>
                <a:ext cx="20269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 604.1524 rad/s </a:t>
                </a:r>
              </a:p>
            </p:txBody>
          </p:sp>
        </mc:Choice>
        <mc:Fallback>
          <p:sp>
            <p:nvSpPr>
              <p:cNvPr id="82" name="CasellaDiTesto 81">
                <a:extLst>
                  <a:ext uri="{FF2B5EF4-FFF2-40B4-BE49-F238E27FC236}">
                    <a16:creationId xmlns:a16="http://schemas.microsoft.com/office/drawing/2014/main" id="{4672F6E5-3A9B-6A98-4F2A-4C9F199BA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9477" y="5622476"/>
                <a:ext cx="2026938" cy="369332"/>
              </a:xfrm>
              <a:prstGeom prst="rect">
                <a:avLst/>
              </a:prstGeom>
              <a:blipFill>
                <a:blip r:embed="rId16"/>
                <a:stretch>
                  <a:fillRect t="-6667" r="-4375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CasellaDiTesto 82">
                <a:extLst>
                  <a:ext uri="{FF2B5EF4-FFF2-40B4-BE49-F238E27FC236}">
                    <a16:creationId xmlns:a16="http://schemas.microsoft.com/office/drawing/2014/main" id="{F7EFF7F4-D863-ADBF-1AAC-2293336AF5C6}"/>
                  </a:ext>
                </a:extLst>
              </p:cNvPr>
              <p:cNvSpPr txBox="1"/>
              <p:nvPr/>
            </p:nvSpPr>
            <p:spPr>
              <a:xfrm>
                <a:off x="7886675" y="6106827"/>
                <a:ext cx="2453008" cy="479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𝑡𝑖𝑝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den>
                    </m:f>
                  </m:oMath>
                </a14:m>
                <a:r>
                  <a:rPr lang="en-GB" dirty="0"/>
                  <a:t>  =  0.106 m</a:t>
                </a:r>
              </a:p>
            </p:txBody>
          </p:sp>
        </mc:Choice>
        <mc:Fallback>
          <p:sp>
            <p:nvSpPr>
              <p:cNvPr id="83" name="CasellaDiTesto 82">
                <a:extLst>
                  <a:ext uri="{FF2B5EF4-FFF2-40B4-BE49-F238E27FC236}">
                    <a16:creationId xmlns:a16="http://schemas.microsoft.com/office/drawing/2014/main" id="{F7EFF7F4-D863-ADBF-1AAC-2293336AF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675" y="6106827"/>
                <a:ext cx="2453008" cy="479683"/>
              </a:xfrm>
              <a:prstGeom prst="rect">
                <a:avLst/>
              </a:prstGeom>
              <a:blipFill>
                <a:blip r:embed="rId17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96B394A-DDF1-A676-2887-0376E3FD8E0A}"/>
              </a:ext>
            </a:extLst>
          </p:cNvPr>
          <p:cNvSpPr txBox="1"/>
          <p:nvPr/>
        </p:nvSpPr>
        <p:spPr>
          <a:xfrm>
            <a:off x="212303" y="5902565"/>
            <a:ext cx="2005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real values are: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CasellaDiTesto 83">
                <a:extLst>
                  <a:ext uri="{FF2B5EF4-FFF2-40B4-BE49-F238E27FC236}">
                    <a16:creationId xmlns:a16="http://schemas.microsoft.com/office/drawing/2014/main" id="{4A8C6C3C-EAF5-E58D-3450-739F923A2BBD}"/>
                  </a:ext>
                </a:extLst>
              </p:cNvPr>
              <p:cNvSpPr txBox="1"/>
              <p:nvPr/>
            </p:nvSpPr>
            <p:spPr>
              <a:xfrm>
                <a:off x="212303" y="6291927"/>
                <a:ext cx="11986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.1 </m:t>
                    </m:r>
                  </m:oMath>
                </a14:m>
                <a:r>
                  <a:rPr lang="en-GB" dirty="0"/>
                  <a:t>m</a:t>
                </a:r>
              </a:p>
            </p:txBody>
          </p:sp>
        </mc:Choice>
        <mc:Fallback>
          <p:sp>
            <p:nvSpPr>
              <p:cNvPr id="84" name="CasellaDiTesto 83">
                <a:extLst>
                  <a:ext uri="{FF2B5EF4-FFF2-40B4-BE49-F238E27FC236}">
                    <a16:creationId xmlns:a16="http://schemas.microsoft.com/office/drawing/2014/main" id="{4A8C6C3C-EAF5-E58D-3450-739F923A2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03" y="6291927"/>
                <a:ext cx="1198625" cy="369332"/>
              </a:xfrm>
              <a:prstGeom prst="rect">
                <a:avLst/>
              </a:prstGeom>
              <a:blipFill>
                <a:blip r:embed="rId18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CasellaDiTesto 84">
                <a:extLst>
                  <a:ext uri="{FF2B5EF4-FFF2-40B4-BE49-F238E27FC236}">
                    <a16:creationId xmlns:a16="http://schemas.microsoft.com/office/drawing/2014/main" id="{8E3CA92E-70B1-8989-CFA7-BA819A27D58C}"/>
                  </a:ext>
                </a:extLst>
              </p:cNvPr>
              <p:cNvSpPr txBox="1"/>
              <p:nvPr/>
            </p:nvSpPr>
            <p:spPr>
              <a:xfrm>
                <a:off x="1587865" y="6326808"/>
                <a:ext cx="1751697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𝑚𝑖𝑔𝑟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=0.0050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5" name="CasellaDiTesto 84">
                <a:extLst>
                  <a:ext uri="{FF2B5EF4-FFF2-40B4-BE49-F238E27FC236}">
                    <a16:creationId xmlns:a16="http://schemas.microsoft.com/office/drawing/2014/main" id="{8E3CA92E-70B1-8989-CFA7-BA819A27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865" y="6326808"/>
                <a:ext cx="1751697" cy="299569"/>
              </a:xfrm>
              <a:prstGeom prst="rect">
                <a:avLst/>
              </a:prstGeom>
              <a:blipFill>
                <a:blip r:embed="rId19"/>
                <a:stretch>
                  <a:fillRect l="-2143" t="-8333" r="-714" b="-291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9C9866B4-2EFA-4249-5276-4590CC8FCAF3}"/>
                  </a:ext>
                </a:extLst>
              </p:cNvPr>
              <p:cNvSpPr txBox="1"/>
              <p:nvPr/>
            </p:nvSpPr>
            <p:spPr>
              <a:xfrm>
                <a:off x="9083845" y="964672"/>
                <a:ext cx="22975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𝑆𝑁𝑅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13.2 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9C9866B4-2EFA-4249-5276-4590CC8FC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3845" y="964672"/>
                <a:ext cx="2297552" cy="400110"/>
              </a:xfrm>
              <a:prstGeom prst="rect">
                <a:avLst/>
              </a:prstGeom>
              <a:blipFill>
                <a:blip r:embed="rId20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Immagine 18">
            <a:extLst>
              <a:ext uri="{FF2B5EF4-FFF2-40B4-BE49-F238E27FC236}">
                <a16:creationId xmlns:a16="http://schemas.microsoft.com/office/drawing/2014/main" id="{35212FDF-CD5C-84D3-0A61-FDC267D9B0D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1069" y="1119445"/>
            <a:ext cx="6068306" cy="465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470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olo 1">
                <a:extLst>
                  <a:ext uri="{FF2B5EF4-FFF2-40B4-BE49-F238E27FC236}">
                    <a16:creationId xmlns:a16="http://schemas.microsoft.com/office/drawing/2014/main" id="{19A8E12C-B610-9B41-874C-A8978BA556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388" y="294385"/>
                <a:ext cx="8931762" cy="66210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it-IT" sz="4800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Result f</a:t>
                </a:r>
                <a14:m>
                  <m:oMath xmlns:m="http://schemas.openxmlformats.org/officeDocument/2006/math"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it-IT" sz="48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it-IT" sz="4800" b="0" i="0" dirty="0" smtClean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helic</m:t>
                    </m:r>
                    <m:r>
                      <m:rPr>
                        <m:nor/>
                      </m:rPr>
                      <a:rPr lang="it-IT" sz="480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. </m:t>
                    </m:r>
                    <m:r>
                      <m:rPr>
                        <m:nor/>
                      </m:rPr>
                      <a:rPr lang="it-IT" sz="480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drones</m:t>
                    </m:r>
                  </m:oMath>
                </a14:m>
                <a:endParaRPr lang="it-IT" sz="48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" name="Titolo 1">
                <a:extLst>
                  <a:ext uri="{FF2B5EF4-FFF2-40B4-BE49-F238E27FC236}">
                    <a16:creationId xmlns:a16="http://schemas.microsoft.com/office/drawing/2014/main" id="{19A8E12C-B610-9B41-874C-A8978BA55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88" y="294385"/>
                <a:ext cx="8931762" cy="662101"/>
              </a:xfrm>
              <a:prstGeom prst="rect">
                <a:avLst/>
              </a:prstGeom>
              <a:blipFill>
                <a:blip r:embed="rId2"/>
                <a:stretch>
                  <a:fillRect l="-3125" t="-45283" b="-490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tangolo 4">
            <a:extLst>
              <a:ext uri="{FF2B5EF4-FFF2-40B4-BE49-F238E27FC236}">
                <a16:creationId xmlns:a16="http://schemas.microsoft.com/office/drawing/2014/main" id="{A2AE2F1C-2AEE-5240-8140-58556514C835}"/>
              </a:ext>
            </a:extLst>
          </p:cNvPr>
          <p:cNvSpPr/>
          <p:nvPr/>
        </p:nvSpPr>
        <p:spPr>
          <a:xfrm>
            <a:off x="11565924" y="0"/>
            <a:ext cx="626075" cy="6858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EC2F83D-F030-DE46-B734-3BD3C2A28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8105" y="6055483"/>
            <a:ext cx="802517" cy="802517"/>
          </a:xfrm>
          <a:prstGeom prst="rect">
            <a:avLst/>
          </a:prstGeom>
          <a:effectLst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E20EC0BE-D188-0E28-FF46-492C069CDE9F}"/>
                  </a:ext>
                </a:extLst>
              </p:cNvPr>
              <p:cNvSpPr txBox="1"/>
              <p:nvPr/>
            </p:nvSpPr>
            <p:spPr>
              <a:xfrm>
                <a:off x="155248" y="984967"/>
                <a:ext cx="102841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Based on studied result on  f</a:t>
                </a:r>
                <a14:m>
                  <m:oMath xmlns:m="http://schemas.openxmlformats.org/officeDocument/2006/math">
                    <m:r>
                      <a:rPr lang="it-IT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it-IT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/>
                  <a:t> plane, in order to find a unique waveform for both quad. and </a:t>
                </a:r>
                <a:r>
                  <a:rPr lang="en-GB" dirty="0" err="1"/>
                  <a:t>helic</a:t>
                </a:r>
                <a:r>
                  <a:rPr lang="en-GB" dirty="0"/>
                  <a:t>. drones:</a:t>
                </a:r>
              </a:p>
            </p:txBody>
          </p:sp>
        </mc:Choice>
        <mc:Fallback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E20EC0BE-D188-0E28-FF46-492C069CD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48" y="984967"/>
                <a:ext cx="10284162" cy="369332"/>
              </a:xfrm>
              <a:prstGeom prst="rect">
                <a:avLst/>
              </a:prstGeom>
              <a:blipFill>
                <a:blip r:embed="rId4"/>
                <a:stretch>
                  <a:fillRect l="-493" t="-6667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693C7410-644E-1C87-F353-77FA6650A7A5}"/>
                  </a:ext>
                </a:extLst>
              </p:cNvPr>
              <p:cNvSpPr txBox="1"/>
              <p:nvPr/>
            </p:nvSpPr>
            <p:spPr>
              <a:xfrm>
                <a:off x="4417198" y="2590142"/>
                <a:ext cx="1940018" cy="423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𝑐h𝑖𝑟𝑝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66.7</m:t>
                      </m:r>
                      <m:r>
                        <a:rPr lang="en-GB" sz="2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693C7410-644E-1C87-F353-77FA6650A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198" y="2590142"/>
                <a:ext cx="1940018" cy="423770"/>
              </a:xfrm>
              <a:prstGeom prst="rect">
                <a:avLst/>
              </a:prstGeom>
              <a:blipFill>
                <a:blip r:embed="rId5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B1B7708B-B270-B55A-6D1D-1D1AD34D8973}"/>
                  </a:ext>
                </a:extLst>
              </p:cNvPr>
              <p:cNvSpPr txBox="1"/>
              <p:nvPr/>
            </p:nvSpPr>
            <p:spPr>
              <a:xfrm>
                <a:off x="4445503" y="4518237"/>
                <a:ext cx="19923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204.39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B1B7708B-B270-B55A-6D1D-1D1AD34D8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503" y="4518237"/>
                <a:ext cx="1992340" cy="400110"/>
              </a:xfrm>
              <a:prstGeom prst="rect">
                <a:avLst/>
              </a:prstGeom>
              <a:blipFill>
                <a:blip r:embed="rId6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83B9D81D-CE6C-6C80-1AA0-9FD1F780BCF1}"/>
                  </a:ext>
                </a:extLst>
              </p:cNvPr>
              <p:cNvSpPr txBox="1"/>
              <p:nvPr/>
            </p:nvSpPr>
            <p:spPr>
              <a:xfrm>
                <a:off x="4455749" y="4988228"/>
                <a:ext cx="222828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2247 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𝐺𝐻𝑧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83B9D81D-CE6C-6C80-1AA0-9FD1F780B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749" y="4988228"/>
                <a:ext cx="2228285" cy="400110"/>
              </a:xfrm>
              <a:prstGeom prst="rect">
                <a:avLst/>
              </a:prstGeom>
              <a:blipFill>
                <a:blip r:embed="rId7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620D7734-C0E8-1DBE-5CD2-A0EA36DD9D4E}"/>
                  </a:ext>
                </a:extLst>
              </p:cNvPr>
              <p:cNvSpPr txBox="1"/>
              <p:nvPr/>
            </p:nvSpPr>
            <p:spPr>
              <a:xfrm>
                <a:off x="4210347" y="5427508"/>
                <a:ext cx="2473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𝐴𝐷𝐶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29.99 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𝑀𝐻𝑧</m:t>
                    </m:r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620D7734-C0E8-1DBE-5CD2-A0EA36DD9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347" y="5427508"/>
                <a:ext cx="2473687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E3F6C56D-D7C2-5530-D561-9477A25A3D8B}"/>
                  </a:ext>
                </a:extLst>
              </p:cNvPr>
              <p:cNvSpPr txBox="1"/>
              <p:nvPr/>
            </p:nvSpPr>
            <p:spPr>
              <a:xfrm>
                <a:off x="4210392" y="5836198"/>
                <a:ext cx="207412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E3F6C56D-D7C2-5530-D561-9477A25A3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392" y="5836198"/>
                <a:ext cx="2074124" cy="400110"/>
              </a:xfrm>
              <a:prstGeom prst="rect">
                <a:avLst/>
              </a:prstGeom>
              <a:blipFill>
                <a:blip r:embed="rId9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DA821D65-8246-9782-DD2B-DE13ADA30146}"/>
                  </a:ext>
                </a:extLst>
              </p:cNvPr>
              <p:cNvSpPr txBox="1"/>
              <p:nvPr/>
            </p:nvSpPr>
            <p:spPr>
              <a:xfrm>
                <a:off x="4455749" y="2176299"/>
                <a:ext cx="17162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𝑑𝑤𝑒𝑙𝑙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DA821D65-8246-9782-DD2B-DE13ADA30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749" y="2176299"/>
                <a:ext cx="1716239" cy="400110"/>
              </a:xfrm>
              <a:prstGeom prst="rect">
                <a:avLst/>
              </a:prstGeom>
              <a:blipFill>
                <a:blip r:embed="rId10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sellaDiTesto 1">
            <a:extLst>
              <a:ext uri="{FF2B5EF4-FFF2-40B4-BE49-F238E27FC236}">
                <a16:creationId xmlns:a16="http://schemas.microsoft.com/office/drawing/2014/main" id="{2C7136A2-BFBA-0946-59C4-8521EB462A9C}"/>
              </a:ext>
            </a:extLst>
          </p:cNvPr>
          <p:cNvSpPr txBox="1"/>
          <p:nvPr/>
        </p:nvSpPr>
        <p:spPr>
          <a:xfrm>
            <a:off x="6255252" y="2179917"/>
            <a:ext cx="15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(The max one)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018ED541-B326-BE6B-2622-C70B642759FC}"/>
              </a:ext>
            </a:extLst>
          </p:cNvPr>
          <p:cNvSpPr txBox="1"/>
          <p:nvPr/>
        </p:nvSpPr>
        <p:spPr>
          <a:xfrm>
            <a:off x="6255252" y="2623311"/>
            <a:ext cx="512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(The min one possible to satisfy unambiguous range)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C5D5935-2CCC-312A-A18E-20986B9E673C}"/>
                  </a:ext>
                </a:extLst>
              </p:cNvPr>
              <p:cNvSpPr txBox="1"/>
              <p:nvPr/>
            </p:nvSpPr>
            <p:spPr>
              <a:xfrm>
                <a:off x="278666" y="2156930"/>
                <a:ext cx="14001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𝐺𝐻𝑧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C5D5935-2CCC-312A-A18E-20986B9E6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66" y="2156930"/>
                <a:ext cx="1400190" cy="400110"/>
              </a:xfrm>
              <a:prstGeom prst="rect">
                <a:avLst/>
              </a:prstGeom>
              <a:blipFill>
                <a:blip r:embed="rId11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557EEC74-2B15-058E-73A8-7C53EAAF338A}"/>
                  </a:ext>
                </a:extLst>
              </p:cNvPr>
              <p:cNvSpPr txBox="1"/>
              <p:nvPr/>
            </p:nvSpPr>
            <p:spPr>
              <a:xfrm>
                <a:off x="240372" y="2534902"/>
                <a:ext cx="17561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=0.0333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557EEC74-2B15-058E-73A8-7C53EAAF3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72" y="2534902"/>
                <a:ext cx="1756122" cy="400110"/>
              </a:xfrm>
              <a:prstGeom prst="rect">
                <a:avLst/>
              </a:prstGeom>
              <a:blipFill>
                <a:blip r:embed="rId12"/>
                <a:stretch>
                  <a:fillRect b="-218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2EB8031F-AD9C-F472-C958-8F8B8BA8807D}"/>
                  </a:ext>
                </a:extLst>
              </p:cNvPr>
              <p:cNvSpPr txBox="1"/>
              <p:nvPr/>
            </p:nvSpPr>
            <p:spPr>
              <a:xfrm>
                <a:off x="264841" y="2940532"/>
                <a:ext cx="127490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2EB8031F-AD9C-F472-C958-8F8B8BA88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41" y="2940532"/>
                <a:ext cx="1274901" cy="400110"/>
              </a:xfrm>
              <a:prstGeom prst="rect">
                <a:avLst/>
              </a:prstGeom>
              <a:blipFill>
                <a:blip r:embed="rId1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ED9CB084-4479-A05E-8F3E-E0C4ADA0EF2D}"/>
                  </a:ext>
                </a:extLst>
              </p:cNvPr>
              <p:cNvSpPr txBox="1"/>
              <p:nvPr/>
            </p:nvSpPr>
            <p:spPr>
              <a:xfrm>
                <a:off x="216208" y="3347176"/>
                <a:ext cx="2525499" cy="6172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=150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𝑀𝐻𝑧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ED9CB084-4479-A05E-8F3E-E0C4ADA0E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08" y="3347176"/>
                <a:ext cx="2525499" cy="617285"/>
              </a:xfrm>
              <a:prstGeom prst="rect">
                <a:avLst/>
              </a:prstGeom>
              <a:blipFill>
                <a:blip r:embed="rId14"/>
                <a:stretch>
                  <a:fillRect b="-81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CasellaDiTesto 39">
                <a:extLst>
                  <a:ext uri="{FF2B5EF4-FFF2-40B4-BE49-F238E27FC236}">
                    <a16:creationId xmlns:a16="http://schemas.microsoft.com/office/drawing/2014/main" id="{7BBA8DAE-B024-BE46-23A1-707850206246}"/>
                  </a:ext>
                </a:extLst>
              </p:cNvPr>
              <p:cNvSpPr txBox="1"/>
              <p:nvPr/>
            </p:nvSpPr>
            <p:spPr>
              <a:xfrm>
                <a:off x="240372" y="4030018"/>
                <a:ext cx="16472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𝑟𝑒𝑛𝑒𝑤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 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000" dirty="0"/>
                  <a:t>  </a:t>
                </a:r>
              </a:p>
            </p:txBody>
          </p:sp>
        </mc:Choice>
        <mc:Fallback>
          <p:sp>
            <p:nvSpPr>
              <p:cNvPr id="40" name="CasellaDiTesto 39">
                <a:extLst>
                  <a:ext uri="{FF2B5EF4-FFF2-40B4-BE49-F238E27FC236}">
                    <a16:creationId xmlns:a16="http://schemas.microsoft.com/office/drawing/2014/main" id="{7BBA8DAE-B024-BE46-23A1-707850206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72" y="4030018"/>
                <a:ext cx="1647246" cy="400110"/>
              </a:xfrm>
              <a:prstGeom prst="rect">
                <a:avLst/>
              </a:prstGeom>
              <a:blipFill>
                <a:blip r:embed="rId15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6C378073-54BF-AE2F-8591-6530A548220A}"/>
                  </a:ext>
                </a:extLst>
              </p:cNvPr>
              <p:cNvSpPr txBox="1"/>
              <p:nvPr/>
            </p:nvSpPr>
            <p:spPr>
              <a:xfrm>
                <a:off x="234913" y="4532218"/>
                <a:ext cx="21019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𝑆𝑁𝑅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=20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6C378073-54BF-AE2F-8591-6530A5482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13" y="4532218"/>
                <a:ext cx="2101986" cy="400110"/>
              </a:xfrm>
              <a:prstGeom prst="rect">
                <a:avLst/>
              </a:prstGeom>
              <a:blipFill>
                <a:blip r:embed="rId16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E6EF6EE7-277D-011B-935C-64DC509F3235}"/>
                  </a:ext>
                </a:extLst>
              </p:cNvPr>
              <p:cNvSpPr txBox="1"/>
              <p:nvPr/>
            </p:nvSpPr>
            <p:spPr>
              <a:xfrm>
                <a:off x="258756" y="4979248"/>
                <a:ext cx="12777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𝑒𝑙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=60°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E6EF6EE7-277D-011B-935C-64DC509F3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56" y="4979248"/>
                <a:ext cx="1277722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ECDA0C52-AD3E-69C6-74D2-B9E8064BF842}"/>
                  </a:ext>
                </a:extLst>
              </p:cNvPr>
              <p:cNvSpPr txBox="1"/>
              <p:nvPr/>
            </p:nvSpPr>
            <p:spPr>
              <a:xfrm>
                <a:off x="263671" y="5450925"/>
                <a:ext cx="14716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=290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ECDA0C52-AD3E-69C6-74D2-B9E8064BF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71" y="5450925"/>
                <a:ext cx="1471685" cy="400110"/>
              </a:xfrm>
              <a:prstGeom prst="rect">
                <a:avLst/>
              </a:prstGeom>
              <a:blipFill>
                <a:blip r:embed="rId18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F391A49A-C501-F865-1F13-FF528BE7B29B}"/>
                  </a:ext>
                </a:extLst>
              </p:cNvPr>
              <p:cNvSpPr txBox="1"/>
              <p:nvPr/>
            </p:nvSpPr>
            <p:spPr>
              <a:xfrm>
                <a:off x="83094" y="5873033"/>
                <a:ext cx="22738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=1000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F391A49A-C501-F865-1F13-FF528BE7B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4" y="5873033"/>
                <a:ext cx="2273883" cy="400110"/>
              </a:xfrm>
              <a:prstGeom prst="rect">
                <a:avLst/>
              </a:prstGeom>
              <a:blipFill>
                <a:blip r:embed="rId19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17020F52-8FD9-4798-E7A8-878B1DBAD582}"/>
              </a:ext>
            </a:extLst>
          </p:cNvPr>
          <p:cNvSpPr txBox="1"/>
          <p:nvPr/>
        </p:nvSpPr>
        <p:spPr>
          <a:xfrm>
            <a:off x="119246" y="1644646"/>
            <a:ext cx="3212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Usual radar starting parameters: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DD21B6FB-AFA8-74CA-1F7D-9ED50B1E4EBA}"/>
              </a:ext>
            </a:extLst>
          </p:cNvPr>
          <p:cNvSpPr txBox="1"/>
          <p:nvPr/>
        </p:nvSpPr>
        <p:spPr>
          <a:xfrm>
            <a:off x="4460635" y="1686981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With chosen: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2E2FB281-2E4B-9BDB-8879-47F3B7627EFB}"/>
                  </a:ext>
                </a:extLst>
              </p:cNvPr>
              <p:cNvSpPr txBox="1"/>
              <p:nvPr/>
            </p:nvSpPr>
            <p:spPr>
              <a:xfrm>
                <a:off x="4495464" y="6214892"/>
                <a:ext cx="131914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𝑎𝑧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18°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2E2FB281-2E4B-9BDB-8879-47F3B7627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464" y="6214892"/>
                <a:ext cx="1319144" cy="4001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47E8E9EF-46B4-2F9A-554B-D1202FAFD3D4}"/>
                  </a:ext>
                </a:extLst>
              </p:cNvPr>
              <p:cNvSpPr txBox="1"/>
              <p:nvPr/>
            </p:nvSpPr>
            <p:spPr>
              <a:xfrm>
                <a:off x="311328" y="6338700"/>
                <a:ext cx="12790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it-IT" sz="2000" b="0" dirty="0">
                    <a:ea typeface="Cambria Math" panose="02040503050406030204" pitchFamily="18" charset="0"/>
                  </a:rPr>
                  <a:t>L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𝑑𝐵</m:t>
                    </m:r>
                  </m:oMath>
                </a14:m>
                <a:endParaRPr lang="en-GB" sz="2000" dirty="0"/>
              </a:p>
            </p:txBody>
          </p:sp>
        </mc:Choice>
        <mc:Fallback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47E8E9EF-46B4-2F9A-554B-D1202FAFD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328" y="6338700"/>
                <a:ext cx="1279068" cy="400110"/>
              </a:xfrm>
              <a:prstGeom prst="rect">
                <a:avLst/>
              </a:prstGeom>
              <a:blipFill>
                <a:blip r:embed="rId21"/>
                <a:stretch>
                  <a:fillRect l="-4902" t="-9375" b="-281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7FA376E2-C901-4357-6546-7A7214290931}"/>
              </a:ext>
            </a:extLst>
          </p:cNvPr>
          <p:cNvSpPr txBox="1"/>
          <p:nvPr/>
        </p:nvSpPr>
        <p:spPr>
          <a:xfrm>
            <a:off x="4455749" y="4065089"/>
            <a:ext cx="95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Follows: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B03CED92-EC38-D954-2D98-6E4A7DF3D94E}"/>
              </a:ext>
            </a:extLst>
          </p:cNvPr>
          <p:cNvSpPr/>
          <p:nvPr/>
        </p:nvSpPr>
        <p:spPr>
          <a:xfrm>
            <a:off x="4272330" y="4390064"/>
            <a:ext cx="2473642" cy="668592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00A78BB4-C03F-A52B-E870-FC7BA98C8990}"/>
              </a:ext>
            </a:extLst>
          </p:cNvPr>
          <p:cNvCxnSpPr/>
          <p:nvPr/>
        </p:nvCxnSpPr>
        <p:spPr>
          <a:xfrm>
            <a:off x="7011145" y="4718292"/>
            <a:ext cx="892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29CF4C0-03BD-C559-793E-31EA0D45CD86}"/>
              </a:ext>
            </a:extLst>
          </p:cNvPr>
          <p:cNvSpPr txBox="1"/>
          <p:nvPr/>
        </p:nvSpPr>
        <p:spPr>
          <a:xfrm>
            <a:off x="7993530" y="4518237"/>
            <a:ext cx="365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 order to decrease required power: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9D7E502-A733-7EA5-0604-4628C0D5B6BF}"/>
              </a:ext>
            </a:extLst>
          </p:cNvPr>
          <p:cNvSpPr txBox="1"/>
          <p:nvPr/>
        </p:nvSpPr>
        <p:spPr>
          <a:xfrm>
            <a:off x="8193401" y="5112956"/>
            <a:ext cx="2545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1. Increase renewal time,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114D1811-375A-8BED-F9C4-9799F3F0DE18}"/>
              </a:ext>
            </a:extLst>
          </p:cNvPr>
          <p:cNvSpPr txBox="1"/>
          <p:nvPr/>
        </p:nvSpPr>
        <p:spPr>
          <a:xfrm>
            <a:off x="8193401" y="5388338"/>
            <a:ext cx="237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2. Decrease dwell time,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4A739D38-DD30-F278-0029-14424947DE02}"/>
              </a:ext>
            </a:extLst>
          </p:cNvPr>
          <p:cNvSpPr txBox="1"/>
          <p:nvPr/>
        </p:nvSpPr>
        <p:spPr>
          <a:xfrm>
            <a:off x="8205808" y="5666369"/>
            <a:ext cx="2412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3. Decrease max Range,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304B9701-E7D9-9F82-0E87-5748733E98E2}"/>
              </a:ext>
            </a:extLst>
          </p:cNvPr>
          <p:cNvSpPr txBox="1"/>
          <p:nvPr/>
        </p:nvSpPr>
        <p:spPr>
          <a:xfrm>
            <a:off x="8205808" y="5969368"/>
            <a:ext cx="3006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4. Assume lower Noise Figure.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D8A17741-0F05-B594-7825-8DB8BB74519F}"/>
                  </a:ext>
                </a:extLst>
              </p:cNvPr>
              <p:cNvSpPr txBox="1"/>
              <p:nvPr/>
            </p:nvSpPr>
            <p:spPr>
              <a:xfrm>
                <a:off x="7961454" y="2013978"/>
                <a:ext cx="391750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dirty="0" err="1"/>
                  <a:t>Obtained</a:t>
                </a:r>
                <a:r>
                  <a:rPr lang="it-IT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𝐵𝐹</m:t>
                        </m:r>
                      </m:sub>
                    </m:sSub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</a:t>
                </a:r>
                <a:r>
                  <a:rPr lang="en-GB" dirty="0"/>
                  <a:t> for a helicopter drone</a:t>
                </a:r>
              </a:p>
            </p:txBody>
          </p:sp>
        </mc:Choice>
        <mc:Fallback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D8A17741-0F05-B594-7825-8DB8BB7451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1454" y="2013978"/>
                <a:ext cx="3917507" cy="646331"/>
              </a:xfrm>
              <a:prstGeom prst="rect">
                <a:avLst/>
              </a:prstGeom>
              <a:blipFill>
                <a:blip r:embed="rId22"/>
                <a:stretch>
                  <a:fillRect l="-968" t="-3846" r="-1935" b="-134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8F76894F-E582-E905-6651-F106B8FCE71B}"/>
                  </a:ext>
                </a:extLst>
              </p:cNvPr>
              <p:cNvSpPr txBox="1"/>
              <p:nvPr/>
            </p:nvSpPr>
            <p:spPr>
              <a:xfrm>
                <a:off x="4455749" y="3004268"/>
                <a:ext cx="1335109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𝑓𝑓𝑡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8F76894F-E582-E905-6651-F106B8FCE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749" y="3004268"/>
                <a:ext cx="1335109" cy="424732"/>
              </a:xfrm>
              <a:prstGeom prst="rect">
                <a:avLst/>
              </a:prstGeom>
              <a:blipFill>
                <a:blip r:embed="rId23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07A2A252-CC52-BF37-97E6-2B23C22B425C}"/>
                  </a:ext>
                </a:extLst>
              </p:cNvPr>
              <p:cNvSpPr txBox="1"/>
              <p:nvPr/>
            </p:nvSpPr>
            <p:spPr>
              <a:xfrm>
                <a:off x="4545534" y="3511501"/>
                <a:ext cx="14742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=1249 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𝐻𝑧</m:t>
                      </m:r>
                    </m:oMath>
                  </m:oMathPara>
                </a14:m>
                <a:endParaRPr lang="en-GB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07A2A252-CC52-BF37-97E6-2B23C22B4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534" y="3511501"/>
                <a:ext cx="1474250" cy="276999"/>
              </a:xfrm>
              <a:prstGeom prst="rect">
                <a:avLst/>
              </a:prstGeom>
              <a:blipFill>
                <a:blip r:embed="rId24"/>
                <a:stretch>
                  <a:fillRect l="-3448" t="-8696" r="-3448" b="-347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CasellaDiTesto 42">
                <a:extLst>
                  <a:ext uri="{FF2B5EF4-FFF2-40B4-BE49-F238E27FC236}">
                    <a16:creationId xmlns:a16="http://schemas.microsoft.com/office/drawing/2014/main" id="{AFE01813-D93C-EAEB-20AD-51E57D4D892B}"/>
                  </a:ext>
                </a:extLst>
              </p:cNvPr>
              <p:cNvSpPr txBox="1"/>
              <p:nvPr/>
            </p:nvSpPr>
            <p:spPr>
              <a:xfrm>
                <a:off x="6112142" y="3452726"/>
                <a:ext cx="20833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0.2 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3" name="CasellaDiTesto 42">
                <a:extLst>
                  <a:ext uri="{FF2B5EF4-FFF2-40B4-BE49-F238E27FC236}">
                    <a16:creationId xmlns:a16="http://schemas.microsoft.com/office/drawing/2014/main" id="{AFE01813-D93C-EAEB-20AD-51E57D4D8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142" y="3452726"/>
                <a:ext cx="2083347" cy="369332"/>
              </a:xfrm>
              <a:prstGeom prst="rect">
                <a:avLst/>
              </a:prstGeom>
              <a:blipFill>
                <a:blip r:embed="rId2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29853368-EEB7-3B40-3B89-7FE7221AC624}"/>
              </a:ext>
            </a:extLst>
          </p:cNvPr>
          <p:cNvSpPr txBox="1"/>
          <p:nvPr/>
        </p:nvSpPr>
        <p:spPr>
          <a:xfrm>
            <a:off x="8217737" y="6310558"/>
            <a:ext cx="3402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5. Decrease the SNR min required.</a:t>
            </a:r>
          </a:p>
        </p:txBody>
      </p:sp>
    </p:spTree>
    <p:extLst>
      <p:ext uri="{BB962C8B-B14F-4D97-AF65-F5344CB8AC3E}">
        <p14:creationId xmlns:p14="http://schemas.microsoft.com/office/powerpoint/2010/main" val="1933016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olo 1">
                <a:extLst>
                  <a:ext uri="{FF2B5EF4-FFF2-40B4-BE49-F238E27FC236}">
                    <a16:creationId xmlns:a16="http://schemas.microsoft.com/office/drawing/2014/main" id="{19A8E12C-B610-9B41-874C-A8978BA556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388" y="294385"/>
                <a:ext cx="8931762" cy="66210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it-IT" sz="4800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Result f</a:t>
                </a:r>
                <a14:m>
                  <m:oMath xmlns:m="http://schemas.openxmlformats.org/officeDocument/2006/math"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it-IT" sz="4800" b="0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helic</m:t>
                    </m:r>
                    <m:r>
                      <m:rPr>
                        <m:nor/>
                      </m:rPr>
                      <a:rPr lang="it-IT" sz="480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. </m:t>
                    </m:r>
                    <m:r>
                      <m:rPr>
                        <m:nor/>
                      </m:rPr>
                      <a:rPr lang="it-IT" sz="480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drones</m:t>
                    </m:r>
                  </m:oMath>
                </a14:m>
                <a:endParaRPr lang="it-IT" sz="48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" name="Titolo 1">
                <a:extLst>
                  <a:ext uri="{FF2B5EF4-FFF2-40B4-BE49-F238E27FC236}">
                    <a16:creationId xmlns:a16="http://schemas.microsoft.com/office/drawing/2014/main" id="{19A8E12C-B610-9B41-874C-A8978BA55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88" y="294385"/>
                <a:ext cx="8931762" cy="662101"/>
              </a:xfrm>
              <a:prstGeom prst="rect">
                <a:avLst/>
              </a:prstGeom>
              <a:blipFill>
                <a:blip r:embed="rId2"/>
                <a:stretch>
                  <a:fillRect l="-3125" t="-45283" b="-490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tangolo 4">
            <a:extLst>
              <a:ext uri="{FF2B5EF4-FFF2-40B4-BE49-F238E27FC236}">
                <a16:creationId xmlns:a16="http://schemas.microsoft.com/office/drawing/2014/main" id="{A2AE2F1C-2AEE-5240-8140-58556514C835}"/>
              </a:ext>
            </a:extLst>
          </p:cNvPr>
          <p:cNvSpPr/>
          <p:nvPr/>
        </p:nvSpPr>
        <p:spPr>
          <a:xfrm>
            <a:off x="11565924" y="0"/>
            <a:ext cx="626075" cy="6858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EC2F83D-F030-DE46-B734-3BD3C2A28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8105" y="6055483"/>
            <a:ext cx="802517" cy="802517"/>
          </a:xfrm>
          <a:prstGeom prst="rect">
            <a:avLst/>
          </a:prstGeom>
          <a:effectLst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B1B7708B-B270-B55A-6D1D-1D1AD34D8973}"/>
                  </a:ext>
                </a:extLst>
              </p:cNvPr>
              <p:cNvSpPr txBox="1"/>
              <p:nvPr/>
            </p:nvSpPr>
            <p:spPr>
              <a:xfrm>
                <a:off x="5670672" y="1631438"/>
                <a:ext cx="19923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130.81 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B1B7708B-B270-B55A-6D1D-1D1AD34D8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672" y="1631438"/>
                <a:ext cx="1992340" cy="400110"/>
              </a:xfrm>
              <a:prstGeom prst="rect">
                <a:avLst/>
              </a:prstGeom>
              <a:blipFill>
                <a:blip r:embed="rId4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E3F6C56D-D7C2-5530-D561-9477A25A3D8B}"/>
                  </a:ext>
                </a:extLst>
              </p:cNvPr>
              <p:cNvSpPr txBox="1"/>
              <p:nvPr/>
            </p:nvSpPr>
            <p:spPr>
              <a:xfrm>
                <a:off x="9254306" y="1573561"/>
                <a:ext cx="207412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0.15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E3F6C56D-D7C2-5530-D561-9477A25A3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306" y="1573561"/>
                <a:ext cx="2074124" cy="400110"/>
              </a:xfrm>
              <a:prstGeom prst="rect">
                <a:avLst/>
              </a:prstGeom>
              <a:blipFill>
                <a:blip r:embed="rId5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DA821D65-8246-9782-DD2B-DE13ADA30146}"/>
                  </a:ext>
                </a:extLst>
              </p:cNvPr>
              <p:cNvSpPr txBox="1"/>
              <p:nvPr/>
            </p:nvSpPr>
            <p:spPr>
              <a:xfrm>
                <a:off x="2518663" y="1764019"/>
                <a:ext cx="1858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𝑑𝑤𝑒𝑙𝑙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0.08 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DA821D65-8246-9782-DD2B-DE13ADA30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8663" y="1764019"/>
                <a:ext cx="1858907" cy="400110"/>
              </a:xfrm>
              <a:prstGeom prst="rect">
                <a:avLst/>
              </a:prstGeom>
              <a:blipFill>
                <a:blip r:embed="rId6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7020F52-8FD9-4798-E7A8-878B1DBAD582}"/>
                  </a:ext>
                </a:extLst>
              </p:cNvPr>
              <p:cNvSpPr txBox="1"/>
              <p:nvPr/>
            </p:nvSpPr>
            <p:spPr>
              <a:xfrm>
                <a:off x="269388" y="1212450"/>
                <a:ext cx="37594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By decreasing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𝐵𝐹</m:t>
                        </m:r>
                      </m:sub>
                    </m:sSub>
                  </m:oMath>
                </a14:m>
                <a:r>
                  <a:rPr lang="en-GB" dirty="0"/>
                  <a:t>, so the dwell time: </a:t>
                </a:r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7020F52-8FD9-4798-E7A8-878B1DBAD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88" y="1212450"/>
                <a:ext cx="3759427" cy="369332"/>
              </a:xfrm>
              <a:prstGeom prst="rect">
                <a:avLst/>
              </a:prstGeom>
              <a:blipFill>
                <a:blip r:embed="rId7"/>
                <a:stretch>
                  <a:fillRect l="-1347" t="-6667" r="-337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2E2FB281-2E4B-9BDB-8879-47F3B7627EFB}"/>
                  </a:ext>
                </a:extLst>
              </p:cNvPr>
              <p:cNvSpPr txBox="1"/>
              <p:nvPr/>
            </p:nvSpPr>
            <p:spPr>
              <a:xfrm>
                <a:off x="7843328" y="1596498"/>
                <a:ext cx="15147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𝑎𝑧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14.4°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2E2FB281-2E4B-9BDB-8879-47F3B7627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328" y="1596498"/>
                <a:ext cx="1514710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7FA376E2-C901-4357-6546-7A7214290931}"/>
              </a:ext>
            </a:extLst>
          </p:cNvPr>
          <p:cNvSpPr txBox="1"/>
          <p:nvPr/>
        </p:nvSpPr>
        <p:spPr>
          <a:xfrm>
            <a:off x="5698110" y="1160707"/>
            <a:ext cx="95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Follows: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8B03C5B6-1A21-134F-0A2B-BA597E507C9F}"/>
                  </a:ext>
                </a:extLst>
              </p:cNvPr>
              <p:cNvSpPr txBox="1"/>
              <p:nvPr/>
            </p:nvSpPr>
            <p:spPr>
              <a:xfrm>
                <a:off x="207305" y="1764019"/>
                <a:ext cx="15348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𝐵𝐹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8B03C5B6-1A21-134F-0A2B-BA597E507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05" y="1764019"/>
                <a:ext cx="153488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E40487C9-95BC-BF66-578E-1024E4D417AE}"/>
                  </a:ext>
                </a:extLst>
              </p:cNvPr>
              <p:cNvSpPr txBox="1"/>
              <p:nvPr/>
            </p:nvSpPr>
            <p:spPr>
              <a:xfrm>
                <a:off x="207305" y="2188787"/>
                <a:ext cx="15348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𝐵𝐹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E40487C9-95BC-BF66-578E-1024E4D41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05" y="2188787"/>
                <a:ext cx="153488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CasellaDiTesto 40">
                <a:extLst>
                  <a:ext uri="{FF2B5EF4-FFF2-40B4-BE49-F238E27FC236}">
                    <a16:creationId xmlns:a16="http://schemas.microsoft.com/office/drawing/2014/main" id="{AEA919BA-2F13-CCDF-FE34-9471E8BC29BB}"/>
                  </a:ext>
                </a:extLst>
              </p:cNvPr>
              <p:cNvSpPr txBox="1"/>
              <p:nvPr/>
            </p:nvSpPr>
            <p:spPr>
              <a:xfrm>
                <a:off x="207305" y="2613555"/>
                <a:ext cx="15348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𝐵𝐹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1" name="CasellaDiTesto 40">
                <a:extLst>
                  <a:ext uri="{FF2B5EF4-FFF2-40B4-BE49-F238E27FC236}">
                    <a16:creationId xmlns:a16="http://schemas.microsoft.com/office/drawing/2014/main" id="{AEA919BA-2F13-CCDF-FE34-9471E8BC2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05" y="2613555"/>
                <a:ext cx="153488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FF69E817-DA31-F670-B510-D5378599F7A6}"/>
                  </a:ext>
                </a:extLst>
              </p:cNvPr>
              <p:cNvSpPr txBox="1"/>
              <p:nvPr/>
            </p:nvSpPr>
            <p:spPr>
              <a:xfrm>
                <a:off x="2526844" y="2153421"/>
                <a:ext cx="1858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𝑑𝑤𝑒𝑙𝑙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0.06 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FF69E817-DA31-F670-B510-D5378599F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844" y="2153421"/>
                <a:ext cx="1858907" cy="400110"/>
              </a:xfrm>
              <a:prstGeom prst="rect">
                <a:avLst/>
              </a:prstGeom>
              <a:blipFill>
                <a:blip r:embed="rId12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CasellaDiTesto 42">
                <a:extLst>
                  <a:ext uri="{FF2B5EF4-FFF2-40B4-BE49-F238E27FC236}">
                    <a16:creationId xmlns:a16="http://schemas.microsoft.com/office/drawing/2014/main" id="{7C64057D-B3AD-6F36-0DF7-472FD086A59E}"/>
                  </a:ext>
                </a:extLst>
              </p:cNvPr>
              <p:cNvSpPr txBox="1"/>
              <p:nvPr/>
            </p:nvSpPr>
            <p:spPr>
              <a:xfrm>
                <a:off x="2526844" y="2590832"/>
                <a:ext cx="1858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𝑑𝑤𝑒𝑙𝑙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0.04 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3" name="CasellaDiTesto 42">
                <a:extLst>
                  <a:ext uri="{FF2B5EF4-FFF2-40B4-BE49-F238E27FC236}">
                    <a16:creationId xmlns:a16="http://schemas.microsoft.com/office/drawing/2014/main" id="{7C64057D-B3AD-6F36-0DF7-472FD086A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844" y="2590832"/>
                <a:ext cx="1858907" cy="400110"/>
              </a:xfrm>
              <a:prstGeom prst="rect">
                <a:avLst/>
              </a:prstGeom>
              <a:blipFill>
                <a:blip r:embed="rId13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5B416F74-2C11-C0B4-C2ED-2E1F5BBDED52}"/>
                  </a:ext>
                </a:extLst>
              </p:cNvPr>
              <p:cNvSpPr txBox="1"/>
              <p:nvPr/>
            </p:nvSpPr>
            <p:spPr>
              <a:xfrm>
                <a:off x="5670672" y="2084637"/>
                <a:ext cx="184967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73.58 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5B416F74-2C11-C0B4-C2ED-2E1F5BBDE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672" y="2084637"/>
                <a:ext cx="1849673" cy="400110"/>
              </a:xfrm>
              <a:prstGeom prst="rect">
                <a:avLst/>
              </a:prstGeom>
              <a:blipFill>
                <a:blip r:embed="rId14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CasellaDiTesto 54">
                <a:extLst>
                  <a:ext uri="{FF2B5EF4-FFF2-40B4-BE49-F238E27FC236}">
                    <a16:creationId xmlns:a16="http://schemas.microsoft.com/office/drawing/2014/main" id="{9F05429F-F563-1C98-2C96-7B58E1AAE95B}"/>
                  </a:ext>
                </a:extLst>
              </p:cNvPr>
              <p:cNvSpPr txBox="1"/>
              <p:nvPr/>
            </p:nvSpPr>
            <p:spPr>
              <a:xfrm>
                <a:off x="7843328" y="2102684"/>
                <a:ext cx="15147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𝑎𝑧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10.8°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55" name="CasellaDiTesto 54">
                <a:extLst>
                  <a:ext uri="{FF2B5EF4-FFF2-40B4-BE49-F238E27FC236}">
                    <a16:creationId xmlns:a16="http://schemas.microsoft.com/office/drawing/2014/main" id="{9F05429F-F563-1C98-2C96-7B58E1AAE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328" y="2102684"/>
                <a:ext cx="1514710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CasellaDiTesto 55">
                <a:extLst>
                  <a:ext uri="{FF2B5EF4-FFF2-40B4-BE49-F238E27FC236}">
                    <a16:creationId xmlns:a16="http://schemas.microsoft.com/office/drawing/2014/main" id="{711C2FB4-1AA7-486F-88CE-46BFE86529C1}"/>
                  </a:ext>
                </a:extLst>
              </p:cNvPr>
              <p:cNvSpPr txBox="1"/>
              <p:nvPr/>
            </p:nvSpPr>
            <p:spPr>
              <a:xfrm>
                <a:off x="9268025" y="2104707"/>
                <a:ext cx="207412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56" name="CasellaDiTesto 55">
                <a:extLst>
                  <a:ext uri="{FF2B5EF4-FFF2-40B4-BE49-F238E27FC236}">
                    <a16:creationId xmlns:a16="http://schemas.microsoft.com/office/drawing/2014/main" id="{711C2FB4-1AA7-486F-88CE-46BFE8652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8025" y="2104707"/>
                <a:ext cx="2074124" cy="400110"/>
              </a:xfrm>
              <a:prstGeom prst="rect">
                <a:avLst/>
              </a:prstGeom>
              <a:blipFill>
                <a:blip r:embed="rId16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8252CBE6-8D26-F321-F9AE-11AD49B4DAA5}"/>
                  </a:ext>
                </a:extLst>
              </p:cNvPr>
              <p:cNvSpPr txBox="1"/>
              <p:nvPr/>
            </p:nvSpPr>
            <p:spPr>
              <a:xfrm>
                <a:off x="5656953" y="2593941"/>
                <a:ext cx="18496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32.70 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8252CBE6-8D26-F321-F9AE-11AD49B4D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953" y="2593941"/>
                <a:ext cx="1849674" cy="400110"/>
              </a:xfrm>
              <a:prstGeom prst="rect">
                <a:avLst/>
              </a:prstGeom>
              <a:blipFill>
                <a:blip r:embed="rId17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CasellaDiTesto 57">
                <a:extLst>
                  <a:ext uri="{FF2B5EF4-FFF2-40B4-BE49-F238E27FC236}">
                    <a16:creationId xmlns:a16="http://schemas.microsoft.com/office/drawing/2014/main" id="{1BE46DE8-904B-57A6-0C3D-22E3B4994CB5}"/>
                  </a:ext>
                </a:extLst>
              </p:cNvPr>
              <p:cNvSpPr txBox="1"/>
              <p:nvPr/>
            </p:nvSpPr>
            <p:spPr>
              <a:xfrm>
                <a:off x="7829609" y="2611988"/>
                <a:ext cx="13720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𝑎𝑧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7.2°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58" name="CasellaDiTesto 57">
                <a:extLst>
                  <a:ext uri="{FF2B5EF4-FFF2-40B4-BE49-F238E27FC236}">
                    <a16:creationId xmlns:a16="http://schemas.microsoft.com/office/drawing/2014/main" id="{1BE46DE8-904B-57A6-0C3D-22E3B4994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9609" y="2611988"/>
                <a:ext cx="1372042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85FAC6B2-B83C-5B70-12E6-FB004F695CAC}"/>
                  </a:ext>
                </a:extLst>
              </p:cNvPr>
              <p:cNvSpPr txBox="1"/>
              <p:nvPr/>
            </p:nvSpPr>
            <p:spPr>
              <a:xfrm>
                <a:off x="9254306" y="2614011"/>
                <a:ext cx="207412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0.3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85FAC6B2-B83C-5B70-12E6-FB004F695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306" y="2614011"/>
                <a:ext cx="2074124" cy="400110"/>
              </a:xfrm>
              <a:prstGeom prst="rect">
                <a:avLst/>
              </a:prstGeom>
              <a:blipFill>
                <a:blip r:embed="rId19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BAE2BBF5-D3C1-E253-2DC0-5F451A4A7BA8}"/>
              </a:ext>
            </a:extLst>
          </p:cNvPr>
          <p:cNvSpPr txBox="1"/>
          <p:nvPr/>
        </p:nvSpPr>
        <p:spPr>
          <a:xfrm>
            <a:off x="207305" y="3299671"/>
            <a:ext cx="3248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By increasing the renewal time: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21E3AA98-1BBF-E16A-B0F7-AACBAEDF4B6A}"/>
                  </a:ext>
                </a:extLst>
              </p:cNvPr>
              <p:cNvSpPr txBox="1"/>
              <p:nvPr/>
            </p:nvSpPr>
            <p:spPr>
              <a:xfrm>
                <a:off x="326717" y="3859295"/>
                <a:ext cx="16472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𝑟𝑒𝑛𝑒𝑤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000" dirty="0"/>
                  <a:t>  </a:t>
                </a:r>
              </a:p>
            </p:txBody>
          </p:sp>
        </mc:Choice>
        <mc:Fallback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21E3AA98-1BBF-E16A-B0F7-AACBAEDF4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17" y="3859295"/>
                <a:ext cx="1647246" cy="400110"/>
              </a:xfrm>
              <a:prstGeom prst="rect">
                <a:avLst/>
              </a:prstGeom>
              <a:blipFill>
                <a:blip r:embed="rId20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7B04DDC4-E4F5-9087-99BD-705A87ADD763}"/>
                  </a:ext>
                </a:extLst>
              </p:cNvPr>
              <p:cNvSpPr txBox="1"/>
              <p:nvPr/>
            </p:nvSpPr>
            <p:spPr>
              <a:xfrm>
                <a:off x="324311" y="4284063"/>
                <a:ext cx="16472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𝑟𝑒𝑛𝑒𝑤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000" dirty="0"/>
                  <a:t>  </a:t>
                </a:r>
              </a:p>
            </p:txBody>
          </p:sp>
        </mc:Choice>
        <mc:Fallback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7B04DDC4-E4F5-9087-99BD-705A87ADD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11" y="4284063"/>
                <a:ext cx="1647246" cy="400110"/>
              </a:xfrm>
              <a:prstGeom prst="rect">
                <a:avLst/>
              </a:prstGeom>
              <a:blipFill>
                <a:blip r:embed="rId21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CasellaDiTesto 64">
                <a:extLst>
                  <a:ext uri="{FF2B5EF4-FFF2-40B4-BE49-F238E27FC236}">
                    <a16:creationId xmlns:a16="http://schemas.microsoft.com/office/drawing/2014/main" id="{C13128D4-5F43-0A97-0794-1671CF65FF1C}"/>
                  </a:ext>
                </a:extLst>
              </p:cNvPr>
              <p:cNvSpPr txBox="1"/>
              <p:nvPr/>
            </p:nvSpPr>
            <p:spPr>
              <a:xfrm>
                <a:off x="5622308" y="3776971"/>
                <a:ext cx="17935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90.84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65" name="CasellaDiTesto 64">
                <a:extLst>
                  <a:ext uri="{FF2B5EF4-FFF2-40B4-BE49-F238E27FC236}">
                    <a16:creationId xmlns:a16="http://schemas.microsoft.com/office/drawing/2014/main" id="{C13128D4-5F43-0A97-0794-1671CF65F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308" y="3776971"/>
                <a:ext cx="1793568" cy="4001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CasellaDiTesto 65">
                <a:extLst>
                  <a:ext uri="{FF2B5EF4-FFF2-40B4-BE49-F238E27FC236}">
                    <a16:creationId xmlns:a16="http://schemas.microsoft.com/office/drawing/2014/main" id="{549B6E59-A188-3AF1-5FAC-D00B7F01DE2A}"/>
                  </a:ext>
                </a:extLst>
              </p:cNvPr>
              <p:cNvSpPr txBox="1"/>
              <p:nvPr/>
            </p:nvSpPr>
            <p:spPr>
              <a:xfrm>
                <a:off x="9205942" y="3719094"/>
                <a:ext cx="207412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0.18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66" name="CasellaDiTesto 65">
                <a:extLst>
                  <a:ext uri="{FF2B5EF4-FFF2-40B4-BE49-F238E27FC236}">
                    <a16:creationId xmlns:a16="http://schemas.microsoft.com/office/drawing/2014/main" id="{549B6E59-A188-3AF1-5FAC-D00B7F01D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5942" y="3719094"/>
                <a:ext cx="2074124" cy="400110"/>
              </a:xfrm>
              <a:prstGeom prst="rect">
                <a:avLst/>
              </a:prstGeom>
              <a:blipFill>
                <a:blip r:embed="rId23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CasellaDiTesto 66">
                <a:extLst>
                  <a:ext uri="{FF2B5EF4-FFF2-40B4-BE49-F238E27FC236}">
                    <a16:creationId xmlns:a16="http://schemas.microsoft.com/office/drawing/2014/main" id="{DC9F7B84-6A61-1726-ABCF-AFE0DC1FCFC2}"/>
                  </a:ext>
                </a:extLst>
              </p:cNvPr>
              <p:cNvSpPr txBox="1"/>
              <p:nvPr/>
            </p:nvSpPr>
            <p:spPr>
              <a:xfrm>
                <a:off x="7794964" y="3742031"/>
                <a:ext cx="131914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𝑎𝑧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12°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67" name="CasellaDiTesto 66">
                <a:extLst>
                  <a:ext uri="{FF2B5EF4-FFF2-40B4-BE49-F238E27FC236}">
                    <a16:creationId xmlns:a16="http://schemas.microsoft.com/office/drawing/2014/main" id="{DC9F7B84-6A61-1726-ABCF-AFE0DC1FC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4964" y="3742031"/>
                <a:ext cx="1319144" cy="4001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CasellaDiTesto 67">
                <a:extLst>
                  <a:ext uri="{FF2B5EF4-FFF2-40B4-BE49-F238E27FC236}">
                    <a16:creationId xmlns:a16="http://schemas.microsoft.com/office/drawing/2014/main" id="{2464D0CA-0694-1965-90EF-0FF6F771252C}"/>
                  </a:ext>
                </a:extLst>
              </p:cNvPr>
              <p:cNvSpPr txBox="1"/>
              <p:nvPr/>
            </p:nvSpPr>
            <p:spPr>
              <a:xfrm>
                <a:off x="5622308" y="4230170"/>
                <a:ext cx="18496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51.09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68" name="CasellaDiTesto 67">
                <a:extLst>
                  <a:ext uri="{FF2B5EF4-FFF2-40B4-BE49-F238E27FC236}">
                    <a16:creationId xmlns:a16="http://schemas.microsoft.com/office/drawing/2014/main" id="{2464D0CA-0694-1965-90EF-0FF6F7712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308" y="4230170"/>
                <a:ext cx="1849674" cy="400110"/>
              </a:xfrm>
              <a:prstGeom prst="rect">
                <a:avLst/>
              </a:prstGeom>
              <a:blipFill>
                <a:blip r:embed="rId25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CasellaDiTesto 68">
                <a:extLst>
                  <a:ext uri="{FF2B5EF4-FFF2-40B4-BE49-F238E27FC236}">
                    <a16:creationId xmlns:a16="http://schemas.microsoft.com/office/drawing/2014/main" id="{B0F66E37-E1FA-BCC2-690C-C6CA8611194D}"/>
                  </a:ext>
                </a:extLst>
              </p:cNvPr>
              <p:cNvSpPr txBox="1"/>
              <p:nvPr/>
            </p:nvSpPr>
            <p:spPr>
              <a:xfrm>
                <a:off x="7794964" y="4248217"/>
                <a:ext cx="11764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𝑎𝑧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9°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69" name="CasellaDiTesto 68">
                <a:extLst>
                  <a:ext uri="{FF2B5EF4-FFF2-40B4-BE49-F238E27FC236}">
                    <a16:creationId xmlns:a16="http://schemas.microsoft.com/office/drawing/2014/main" id="{B0F66E37-E1FA-BCC2-690C-C6CA86111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4964" y="4248217"/>
                <a:ext cx="1176476" cy="40011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CasellaDiTesto 69">
                <a:extLst>
                  <a:ext uri="{FF2B5EF4-FFF2-40B4-BE49-F238E27FC236}">
                    <a16:creationId xmlns:a16="http://schemas.microsoft.com/office/drawing/2014/main" id="{ADA5ADD0-6BE6-22E4-B847-61169726C9F6}"/>
                  </a:ext>
                </a:extLst>
              </p:cNvPr>
              <p:cNvSpPr txBox="1"/>
              <p:nvPr/>
            </p:nvSpPr>
            <p:spPr>
              <a:xfrm>
                <a:off x="9219661" y="4250240"/>
                <a:ext cx="207412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0.24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70" name="CasellaDiTesto 69">
                <a:extLst>
                  <a:ext uri="{FF2B5EF4-FFF2-40B4-BE49-F238E27FC236}">
                    <a16:creationId xmlns:a16="http://schemas.microsoft.com/office/drawing/2014/main" id="{ADA5ADD0-6BE6-22E4-B847-61169726C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661" y="4250240"/>
                <a:ext cx="2074124" cy="400110"/>
              </a:xfrm>
              <a:prstGeom prst="rect">
                <a:avLst/>
              </a:prstGeom>
              <a:blipFill>
                <a:blip r:embed="rId2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8FF07544-0DF8-997E-8B67-83E2ABF73F5E}"/>
              </a:ext>
            </a:extLst>
          </p:cNvPr>
          <p:cNvSpPr txBox="1"/>
          <p:nvPr/>
        </p:nvSpPr>
        <p:spPr>
          <a:xfrm>
            <a:off x="207305" y="5058883"/>
            <a:ext cx="2987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By decreasing the max range: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CasellaDiTesto 71">
                <a:extLst>
                  <a:ext uri="{FF2B5EF4-FFF2-40B4-BE49-F238E27FC236}">
                    <a16:creationId xmlns:a16="http://schemas.microsoft.com/office/drawing/2014/main" id="{45B63F07-6F38-6629-FBB7-A41039528A55}"/>
                  </a:ext>
                </a:extLst>
              </p:cNvPr>
              <p:cNvSpPr txBox="1"/>
              <p:nvPr/>
            </p:nvSpPr>
            <p:spPr>
              <a:xfrm>
                <a:off x="191948" y="5567976"/>
                <a:ext cx="22738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900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72" name="CasellaDiTesto 71">
                <a:extLst>
                  <a:ext uri="{FF2B5EF4-FFF2-40B4-BE49-F238E27FC236}">
                    <a16:creationId xmlns:a16="http://schemas.microsoft.com/office/drawing/2014/main" id="{45B63F07-6F38-6629-FBB7-A41039528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48" y="5567976"/>
                <a:ext cx="2273883" cy="400110"/>
              </a:xfrm>
              <a:prstGeom prst="rect">
                <a:avLst/>
              </a:prstGeom>
              <a:blipFill>
                <a:blip r:embed="rId28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CasellaDiTesto 72">
                <a:extLst>
                  <a:ext uri="{FF2B5EF4-FFF2-40B4-BE49-F238E27FC236}">
                    <a16:creationId xmlns:a16="http://schemas.microsoft.com/office/drawing/2014/main" id="{E5853348-5AA2-6B97-4532-C1ED0D932017}"/>
                  </a:ext>
                </a:extLst>
              </p:cNvPr>
              <p:cNvSpPr txBox="1"/>
              <p:nvPr/>
            </p:nvSpPr>
            <p:spPr>
              <a:xfrm>
                <a:off x="207305" y="5992744"/>
                <a:ext cx="22738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800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73" name="CasellaDiTesto 72">
                <a:extLst>
                  <a:ext uri="{FF2B5EF4-FFF2-40B4-BE49-F238E27FC236}">
                    <a16:creationId xmlns:a16="http://schemas.microsoft.com/office/drawing/2014/main" id="{E5853348-5AA2-6B97-4532-C1ED0D932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05" y="5992744"/>
                <a:ext cx="2273883" cy="400110"/>
              </a:xfrm>
              <a:prstGeom prst="rect">
                <a:avLst/>
              </a:prstGeom>
              <a:blipFill>
                <a:blip r:embed="rId29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CasellaDiTesto 75">
                <a:extLst>
                  <a:ext uri="{FF2B5EF4-FFF2-40B4-BE49-F238E27FC236}">
                    <a16:creationId xmlns:a16="http://schemas.microsoft.com/office/drawing/2014/main" id="{F62CB8FB-673D-7100-E7C7-BA6977EC87CE}"/>
                  </a:ext>
                </a:extLst>
              </p:cNvPr>
              <p:cNvSpPr txBox="1"/>
              <p:nvPr/>
            </p:nvSpPr>
            <p:spPr>
              <a:xfrm>
                <a:off x="5633772" y="5428215"/>
                <a:ext cx="18496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134.1 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76" name="CasellaDiTesto 75">
                <a:extLst>
                  <a:ext uri="{FF2B5EF4-FFF2-40B4-BE49-F238E27FC236}">
                    <a16:creationId xmlns:a16="http://schemas.microsoft.com/office/drawing/2014/main" id="{F62CB8FB-673D-7100-E7C7-BA6977EC8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772" y="5428215"/>
                <a:ext cx="1849674" cy="400110"/>
              </a:xfrm>
              <a:prstGeom prst="rect">
                <a:avLst/>
              </a:prstGeom>
              <a:blipFill>
                <a:blip r:embed="rId30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CasellaDiTesto 76">
                <a:extLst>
                  <a:ext uri="{FF2B5EF4-FFF2-40B4-BE49-F238E27FC236}">
                    <a16:creationId xmlns:a16="http://schemas.microsoft.com/office/drawing/2014/main" id="{3833DF61-9D55-914B-C80E-A6C510BD93FD}"/>
                  </a:ext>
                </a:extLst>
              </p:cNvPr>
              <p:cNvSpPr txBox="1"/>
              <p:nvPr/>
            </p:nvSpPr>
            <p:spPr>
              <a:xfrm>
                <a:off x="5633772" y="5881414"/>
                <a:ext cx="17070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83.7 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77" name="CasellaDiTesto 76">
                <a:extLst>
                  <a:ext uri="{FF2B5EF4-FFF2-40B4-BE49-F238E27FC236}">
                    <a16:creationId xmlns:a16="http://schemas.microsoft.com/office/drawing/2014/main" id="{3833DF61-9D55-914B-C80E-A6C510BD9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772" y="5881414"/>
                <a:ext cx="1707006" cy="400110"/>
              </a:xfrm>
              <a:prstGeom prst="rect">
                <a:avLst/>
              </a:prstGeom>
              <a:blipFill>
                <a:blip r:embed="rId31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7B84E965-4239-5E1B-47A9-DBF48ED230C1}"/>
              </a:ext>
            </a:extLst>
          </p:cNvPr>
          <p:cNvSpPr txBox="1"/>
          <p:nvPr/>
        </p:nvSpPr>
        <p:spPr>
          <a:xfrm>
            <a:off x="8197782" y="5141331"/>
            <a:ext cx="3629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By decreasing only the Noise Figure: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CasellaDiTesto 78">
                <a:extLst>
                  <a:ext uri="{FF2B5EF4-FFF2-40B4-BE49-F238E27FC236}">
                    <a16:creationId xmlns:a16="http://schemas.microsoft.com/office/drawing/2014/main" id="{79888913-1750-16FB-BCA0-F1034FAC0415}"/>
                  </a:ext>
                </a:extLst>
              </p:cNvPr>
              <p:cNvSpPr txBox="1"/>
              <p:nvPr/>
            </p:nvSpPr>
            <p:spPr>
              <a:xfrm>
                <a:off x="8331906" y="5592634"/>
                <a:ext cx="113640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it-IT" sz="2000" b="0" dirty="0">
                    <a:ea typeface="Cambria Math" panose="02040503050406030204" pitchFamily="18" charset="0"/>
                  </a:rPr>
                  <a:t>L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𝑑𝐵</m:t>
                    </m:r>
                  </m:oMath>
                </a14:m>
                <a:endParaRPr lang="en-GB" sz="2000" dirty="0"/>
              </a:p>
            </p:txBody>
          </p:sp>
        </mc:Choice>
        <mc:Fallback>
          <p:sp>
            <p:nvSpPr>
              <p:cNvPr id="79" name="CasellaDiTesto 78">
                <a:extLst>
                  <a:ext uri="{FF2B5EF4-FFF2-40B4-BE49-F238E27FC236}">
                    <a16:creationId xmlns:a16="http://schemas.microsoft.com/office/drawing/2014/main" id="{79888913-1750-16FB-BCA0-F1034FAC0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1906" y="5592634"/>
                <a:ext cx="1136401" cy="400110"/>
              </a:xfrm>
              <a:prstGeom prst="rect">
                <a:avLst/>
              </a:prstGeom>
              <a:blipFill>
                <a:blip r:embed="rId32"/>
                <a:stretch>
                  <a:fillRect l="-6667" t="-9375" b="-281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CasellaDiTesto 79">
                <a:extLst>
                  <a:ext uri="{FF2B5EF4-FFF2-40B4-BE49-F238E27FC236}">
                    <a16:creationId xmlns:a16="http://schemas.microsoft.com/office/drawing/2014/main" id="{8871B7FE-D7AD-9838-DB80-ACDE0C3740A4}"/>
                  </a:ext>
                </a:extLst>
              </p:cNvPr>
              <p:cNvSpPr txBox="1"/>
              <p:nvPr/>
            </p:nvSpPr>
            <p:spPr>
              <a:xfrm>
                <a:off x="9774636" y="5567976"/>
                <a:ext cx="19923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102.43 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80" name="CasellaDiTesto 79">
                <a:extLst>
                  <a:ext uri="{FF2B5EF4-FFF2-40B4-BE49-F238E27FC236}">
                    <a16:creationId xmlns:a16="http://schemas.microsoft.com/office/drawing/2014/main" id="{8871B7FE-D7AD-9838-DB80-ACDE0C374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4636" y="5567976"/>
                <a:ext cx="1992340" cy="400110"/>
              </a:xfrm>
              <a:prstGeom prst="rect">
                <a:avLst/>
              </a:prstGeom>
              <a:blipFill>
                <a:blip r:embed="rId33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66A0E518-917E-2667-FD8E-016F510090CA}"/>
              </a:ext>
            </a:extLst>
          </p:cNvPr>
          <p:cNvCxnSpPr/>
          <p:nvPr/>
        </p:nvCxnSpPr>
        <p:spPr>
          <a:xfrm>
            <a:off x="3194405" y="4013860"/>
            <a:ext cx="19713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93EAAC7C-ADAD-A083-E5CE-1A0353FBF272}"/>
              </a:ext>
            </a:extLst>
          </p:cNvPr>
          <p:cNvCxnSpPr/>
          <p:nvPr/>
        </p:nvCxnSpPr>
        <p:spPr>
          <a:xfrm>
            <a:off x="3194405" y="4486894"/>
            <a:ext cx="19713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6161B39E-A883-9830-8FFF-2977CF8A935C}"/>
              </a:ext>
            </a:extLst>
          </p:cNvPr>
          <p:cNvCxnSpPr/>
          <p:nvPr/>
        </p:nvCxnSpPr>
        <p:spPr>
          <a:xfrm>
            <a:off x="3194405" y="5698177"/>
            <a:ext cx="19713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FF222330-317A-7458-3C33-884C515546A6}"/>
              </a:ext>
            </a:extLst>
          </p:cNvPr>
          <p:cNvCxnSpPr/>
          <p:nvPr/>
        </p:nvCxnSpPr>
        <p:spPr>
          <a:xfrm>
            <a:off x="3194405" y="6159335"/>
            <a:ext cx="19713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6878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olo 1">
                <a:extLst>
                  <a:ext uri="{FF2B5EF4-FFF2-40B4-BE49-F238E27FC236}">
                    <a16:creationId xmlns:a16="http://schemas.microsoft.com/office/drawing/2014/main" id="{19A8E12C-B610-9B41-874C-A8978BA556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388" y="294385"/>
                <a:ext cx="8931762" cy="66210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it-IT" sz="4800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Result f</a:t>
                </a:r>
                <a14:m>
                  <m:oMath xmlns:m="http://schemas.openxmlformats.org/officeDocument/2006/math"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it-IT" sz="4800" b="0" i="0" dirty="0" smtClean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helic</m:t>
                    </m:r>
                    <m:r>
                      <m:rPr>
                        <m:nor/>
                      </m:rPr>
                      <a:rPr lang="it-IT" sz="480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. </m:t>
                    </m:r>
                    <m:r>
                      <m:rPr>
                        <m:nor/>
                      </m:rPr>
                      <a:rPr lang="it-IT" sz="480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drones</m:t>
                    </m:r>
                  </m:oMath>
                </a14:m>
                <a:endParaRPr lang="it-IT" sz="48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" name="Titolo 1">
                <a:extLst>
                  <a:ext uri="{FF2B5EF4-FFF2-40B4-BE49-F238E27FC236}">
                    <a16:creationId xmlns:a16="http://schemas.microsoft.com/office/drawing/2014/main" id="{19A8E12C-B610-9B41-874C-A8978BA55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88" y="294385"/>
                <a:ext cx="8931762" cy="662101"/>
              </a:xfrm>
              <a:prstGeom prst="rect">
                <a:avLst/>
              </a:prstGeom>
              <a:blipFill>
                <a:blip r:embed="rId3"/>
                <a:stretch>
                  <a:fillRect l="-3125" t="-45283" b="-490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tangolo 4">
            <a:extLst>
              <a:ext uri="{FF2B5EF4-FFF2-40B4-BE49-F238E27FC236}">
                <a16:creationId xmlns:a16="http://schemas.microsoft.com/office/drawing/2014/main" id="{A2AE2F1C-2AEE-5240-8140-58556514C835}"/>
              </a:ext>
            </a:extLst>
          </p:cNvPr>
          <p:cNvSpPr/>
          <p:nvPr/>
        </p:nvSpPr>
        <p:spPr>
          <a:xfrm>
            <a:off x="11565924" y="0"/>
            <a:ext cx="626075" cy="6858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EC2F83D-F030-DE46-B734-3BD3C2A28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8105" y="6055483"/>
            <a:ext cx="802517" cy="802517"/>
          </a:xfrm>
          <a:prstGeom prst="rect">
            <a:avLst/>
          </a:prstGeom>
          <a:effectLst/>
        </p:spPr>
      </p:pic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61AB370E-22A2-8E68-1F6F-9311A89239BB}"/>
              </a:ext>
            </a:extLst>
          </p:cNvPr>
          <p:cNvSpPr txBox="1"/>
          <p:nvPr/>
        </p:nvSpPr>
        <p:spPr>
          <a:xfrm>
            <a:off x="269388" y="1048876"/>
            <a:ext cx="5585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By decreasing the minimum SNR and we assume L = 7 dB: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C9996C72-F30E-E191-2551-562453B5B25D}"/>
                  </a:ext>
                </a:extLst>
              </p:cNvPr>
              <p:cNvSpPr txBox="1"/>
              <p:nvPr/>
            </p:nvSpPr>
            <p:spPr>
              <a:xfrm>
                <a:off x="356753" y="1637197"/>
                <a:ext cx="21019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𝑆𝑁𝑅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C9996C72-F30E-E191-2551-562453B5B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753" y="1637197"/>
                <a:ext cx="2101986" cy="400110"/>
              </a:xfrm>
              <a:prstGeom prst="rect">
                <a:avLst/>
              </a:prstGeom>
              <a:blipFill>
                <a:blip r:embed="rId5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E8D02B08-8FFB-876D-C27A-EC6C1D9CFCD6}"/>
                  </a:ext>
                </a:extLst>
              </p:cNvPr>
              <p:cNvSpPr txBox="1"/>
              <p:nvPr/>
            </p:nvSpPr>
            <p:spPr>
              <a:xfrm>
                <a:off x="356753" y="2037307"/>
                <a:ext cx="21019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𝑆𝑁𝑅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16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E8D02B08-8FFB-876D-C27A-EC6C1D9CF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753" y="2037307"/>
                <a:ext cx="2101986" cy="400110"/>
              </a:xfrm>
              <a:prstGeom prst="rect">
                <a:avLst/>
              </a:prstGeom>
              <a:blipFill>
                <a:blip r:embed="rId6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C064A6F3-6F60-1008-1A30-21587CA5AAB4}"/>
                  </a:ext>
                </a:extLst>
              </p:cNvPr>
              <p:cNvSpPr txBox="1"/>
              <p:nvPr/>
            </p:nvSpPr>
            <p:spPr>
              <a:xfrm>
                <a:off x="373878" y="2475286"/>
                <a:ext cx="21019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𝑆𝑁𝑅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C064A6F3-6F60-1008-1A30-21587CA5A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78" y="2475286"/>
                <a:ext cx="2101986" cy="400110"/>
              </a:xfrm>
              <a:prstGeom prst="rect">
                <a:avLst/>
              </a:prstGeom>
              <a:blipFill>
                <a:blip r:embed="rId7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58DD608C-0909-B9FE-F6BD-8716C783A3EC}"/>
                  </a:ext>
                </a:extLst>
              </p:cNvPr>
              <p:cNvSpPr txBox="1"/>
              <p:nvPr/>
            </p:nvSpPr>
            <p:spPr>
              <a:xfrm>
                <a:off x="5660597" y="1635604"/>
                <a:ext cx="184967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64.63 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58DD608C-0909-B9FE-F6BD-8716C783A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597" y="1635604"/>
                <a:ext cx="1849673" cy="400110"/>
              </a:xfrm>
              <a:prstGeom prst="rect">
                <a:avLst/>
              </a:prstGeom>
              <a:blipFill>
                <a:blip r:embed="rId8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4E7B6B80-FAC6-2DDD-0EE8-B4E98E25CA47}"/>
                  </a:ext>
                </a:extLst>
              </p:cNvPr>
              <p:cNvSpPr txBox="1"/>
              <p:nvPr/>
            </p:nvSpPr>
            <p:spPr>
              <a:xfrm>
                <a:off x="5660597" y="2059239"/>
                <a:ext cx="184967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40.78 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4E7B6B80-FAC6-2DDD-0EE8-B4E98E25C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597" y="2059239"/>
                <a:ext cx="1849673" cy="400110"/>
              </a:xfrm>
              <a:prstGeom prst="rect">
                <a:avLst/>
              </a:prstGeom>
              <a:blipFill>
                <a:blip r:embed="rId9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C065E3B8-4C87-5B66-F62F-978493B3479F}"/>
                  </a:ext>
                </a:extLst>
              </p:cNvPr>
              <p:cNvSpPr txBox="1"/>
              <p:nvPr/>
            </p:nvSpPr>
            <p:spPr>
              <a:xfrm>
                <a:off x="5660597" y="2443960"/>
                <a:ext cx="184967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25.73 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C065E3B8-4C87-5B66-F62F-978493B34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597" y="2443960"/>
                <a:ext cx="1849673" cy="400110"/>
              </a:xfrm>
              <a:prstGeom prst="rect">
                <a:avLst/>
              </a:prstGeom>
              <a:blipFill>
                <a:blip r:embed="rId10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DFDE216C-3722-D40A-19CB-92756DF9ED75}"/>
                  </a:ext>
                </a:extLst>
              </p:cNvPr>
              <p:cNvSpPr txBox="1"/>
              <p:nvPr/>
            </p:nvSpPr>
            <p:spPr>
              <a:xfrm>
                <a:off x="269388" y="3254817"/>
                <a:ext cx="60977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A possible solution can be to reduce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𝐵𝐹</m:t>
                        </m:r>
                      </m:sub>
                    </m:sSub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GB" dirty="0"/>
                  <a:t> with L = 7 dB without neglect assumption of Swerling 2 target (SNR = 20 dB):</a:t>
                </a:r>
              </a:p>
            </p:txBody>
          </p:sp>
        </mc:Choice>
        <mc:Fallback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DFDE216C-3722-D40A-19CB-92756DF9E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88" y="3254817"/>
                <a:ext cx="6097719" cy="646331"/>
              </a:xfrm>
              <a:prstGeom prst="rect">
                <a:avLst/>
              </a:prstGeom>
              <a:blipFill>
                <a:blip r:embed="rId11"/>
                <a:stretch>
                  <a:fillRect l="-832" t="-5769" b="-115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asellaDiTesto 52">
                <a:extLst>
                  <a:ext uri="{FF2B5EF4-FFF2-40B4-BE49-F238E27FC236}">
                    <a16:creationId xmlns:a16="http://schemas.microsoft.com/office/drawing/2014/main" id="{875690FE-216A-057F-55DA-AB268BD8D2C8}"/>
                  </a:ext>
                </a:extLst>
              </p:cNvPr>
              <p:cNvSpPr txBox="1"/>
              <p:nvPr/>
            </p:nvSpPr>
            <p:spPr>
              <a:xfrm>
                <a:off x="5662529" y="4043047"/>
                <a:ext cx="18496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16.39 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53" name="CasellaDiTesto 52">
                <a:extLst>
                  <a:ext uri="{FF2B5EF4-FFF2-40B4-BE49-F238E27FC236}">
                    <a16:creationId xmlns:a16="http://schemas.microsoft.com/office/drawing/2014/main" id="{875690FE-216A-057F-55DA-AB268BD8D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529" y="4043047"/>
                <a:ext cx="1849674" cy="400110"/>
              </a:xfrm>
              <a:prstGeom prst="rect">
                <a:avLst/>
              </a:prstGeom>
              <a:blipFill>
                <a:blip r:embed="rId12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CasellaDiTesto 80">
                <a:extLst>
                  <a:ext uri="{FF2B5EF4-FFF2-40B4-BE49-F238E27FC236}">
                    <a16:creationId xmlns:a16="http://schemas.microsoft.com/office/drawing/2014/main" id="{F1F499F3-5C0E-BA3B-53D6-DFD9D57983D0}"/>
                  </a:ext>
                </a:extLst>
              </p:cNvPr>
              <p:cNvSpPr txBox="1"/>
              <p:nvPr/>
            </p:nvSpPr>
            <p:spPr>
              <a:xfrm>
                <a:off x="7778386" y="4041024"/>
                <a:ext cx="13720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𝑎𝑧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7.2°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81" name="CasellaDiTesto 80">
                <a:extLst>
                  <a:ext uri="{FF2B5EF4-FFF2-40B4-BE49-F238E27FC236}">
                    <a16:creationId xmlns:a16="http://schemas.microsoft.com/office/drawing/2014/main" id="{F1F499F3-5C0E-BA3B-53D6-DFD9D5798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8386" y="4041024"/>
                <a:ext cx="1372042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CasellaDiTesto 81">
                <a:extLst>
                  <a:ext uri="{FF2B5EF4-FFF2-40B4-BE49-F238E27FC236}">
                    <a16:creationId xmlns:a16="http://schemas.microsoft.com/office/drawing/2014/main" id="{35153F33-D7B5-8FF4-07F8-42CEC765F06D}"/>
                  </a:ext>
                </a:extLst>
              </p:cNvPr>
              <p:cNvSpPr txBox="1"/>
              <p:nvPr/>
            </p:nvSpPr>
            <p:spPr>
              <a:xfrm>
                <a:off x="9201150" y="4041024"/>
                <a:ext cx="207412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0.3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82" name="CasellaDiTesto 81">
                <a:extLst>
                  <a:ext uri="{FF2B5EF4-FFF2-40B4-BE49-F238E27FC236}">
                    <a16:creationId xmlns:a16="http://schemas.microsoft.com/office/drawing/2014/main" id="{35153F33-D7B5-8FF4-07F8-42CEC765F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1150" y="4041024"/>
                <a:ext cx="2074124" cy="400110"/>
              </a:xfrm>
              <a:prstGeom prst="rect">
                <a:avLst/>
              </a:prstGeom>
              <a:blipFill>
                <a:blip r:embed="rId14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CasellaDiTesto 82">
                <a:extLst>
                  <a:ext uri="{FF2B5EF4-FFF2-40B4-BE49-F238E27FC236}">
                    <a16:creationId xmlns:a16="http://schemas.microsoft.com/office/drawing/2014/main" id="{FD7154CF-20CC-2399-251D-246B61546E32}"/>
                  </a:ext>
                </a:extLst>
              </p:cNvPr>
              <p:cNvSpPr txBox="1"/>
              <p:nvPr/>
            </p:nvSpPr>
            <p:spPr>
              <a:xfrm>
                <a:off x="269388" y="4041024"/>
                <a:ext cx="1858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𝑑𝑤𝑒𝑙𝑙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0.04 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83" name="CasellaDiTesto 82">
                <a:extLst>
                  <a:ext uri="{FF2B5EF4-FFF2-40B4-BE49-F238E27FC236}">
                    <a16:creationId xmlns:a16="http://schemas.microsoft.com/office/drawing/2014/main" id="{FD7154CF-20CC-2399-251D-246B61546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88" y="4041024"/>
                <a:ext cx="1858907" cy="400110"/>
              </a:xfrm>
              <a:prstGeom prst="rect">
                <a:avLst/>
              </a:prstGeom>
              <a:blipFill>
                <a:blip r:embed="rId15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F846FEC6-2709-9605-8AE0-B293B69C00F8}"/>
                  </a:ext>
                </a:extLst>
              </p:cNvPr>
              <p:cNvSpPr txBox="1"/>
              <p:nvPr/>
            </p:nvSpPr>
            <p:spPr>
              <a:xfrm>
                <a:off x="2216114" y="4092906"/>
                <a:ext cx="1940018" cy="423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𝑐h𝑖𝑟𝑝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66.7</m:t>
                      </m:r>
                      <m:r>
                        <a:rPr lang="en-GB" sz="2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F846FEC6-2709-9605-8AE0-B293B69C0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114" y="4092906"/>
                <a:ext cx="1940018" cy="423770"/>
              </a:xfrm>
              <a:prstGeom prst="rect">
                <a:avLst/>
              </a:prstGeom>
              <a:blipFill>
                <a:blip r:embed="rId16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92158E9D-333A-322F-22B4-095B3EA1BF99}"/>
                  </a:ext>
                </a:extLst>
              </p:cNvPr>
              <p:cNvSpPr txBox="1"/>
              <p:nvPr/>
            </p:nvSpPr>
            <p:spPr>
              <a:xfrm>
                <a:off x="1426804" y="4581010"/>
                <a:ext cx="1335109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𝑓𝑓𝑡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92158E9D-333A-322F-22B4-095B3EA1B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804" y="4581010"/>
                <a:ext cx="1335109" cy="424732"/>
              </a:xfrm>
              <a:prstGeom prst="rect">
                <a:avLst/>
              </a:prstGeom>
              <a:blipFill>
                <a:blip r:embed="rId17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9B9C309-576E-DA56-8F15-6A36A3C7BE1F}"/>
              </a:ext>
            </a:extLst>
          </p:cNvPr>
          <p:cNvSpPr txBox="1"/>
          <p:nvPr/>
        </p:nvSpPr>
        <p:spPr>
          <a:xfrm>
            <a:off x="214233" y="5127443"/>
            <a:ext cx="6097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 By </a:t>
            </a:r>
            <a:r>
              <a:rPr lang="it-IT" dirty="0" err="1"/>
              <a:t>replacing</a:t>
            </a:r>
            <a:r>
              <a:rPr lang="it-IT" dirty="0"/>
              <a:t> the </a:t>
            </a:r>
            <a:r>
              <a:rPr lang="en-GB" dirty="0"/>
              <a:t>assumption of Swerling 2 target with Swerling 0 -&gt; SNR = 13.2 dB: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EE278F47-B0CE-5F1B-D75E-8BAAFE3F4E27}"/>
                  </a:ext>
                </a:extLst>
              </p:cNvPr>
              <p:cNvSpPr txBox="1"/>
              <p:nvPr/>
            </p:nvSpPr>
            <p:spPr>
              <a:xfrm>
                <a:off x="5442270" y="5785243"/>
                <a:ext cx="17070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3.42 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EE278F47-B0CE-5F1B-D75E-8BAAFE3F4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270" y="5785243"/>
                <a:ext cx="1707006" cy="400110"/>
              </a:xfrm>
              <a:prstGeom prst="rect">
                <a:avLst/>
              </a:prstGeom>
              <a:blipFill>
                <a:blip r:embed="rId18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07AAE4EB-243F-A3FE-8881-673FADA476C4}"/>
                  </a:ext>
                </a:extLst>
              </p:cNvPr>
              <p:cNvSpPr txBox="1"/>
              <p:nvPr/>
            </p:nvSpPr>
            <p:spPr>
              <a:xfrm>
                <a:off x="379811" y="5776553"/>
                <a:ext cx="1858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𝑑𝑤𝑒𝑙𝑙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0.04 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07AAE4EB-243F-A3FE-8881-673FADA47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11" y="5776553"/>
                <a:ext cx="1858907" cy="400110"/>
              </a:xfrm>
              <a:prstGeom prst="rect">
                <a:avLst/>
              </a:prstGeom>
              <a:blipFill>
                <a:blip r:embed="rId19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A14661F5-2E0B-C50C-80E2-AFD4F9E997D9}"/>
                  </a:ext>
                </a:extLst>
              </p:cNvPr>
              <p:cNvSpPr txBox="1"/>
              <p:nvPr/>
            </p:nvSpPr>
            <p:spPr>
              <a:xfrm>
                <a:off x="2326537" y="5785243"/>
                <a:ext cx="1940018" cy="423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𝑐h𝑖𝑟𝑝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66.7</m:t>
                      </m:r>
                      <m:r>
                        <a:rPr lang="en-GB" sz="2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A14661F5-2E0B-C50C-80E2-AFD4F9E99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537" y="5785243"/>
                <a:ext cx="1940018" cy="423770"/>
              </a:xfrm>
              <a:prstGeom prst="rect">
                <a:avLst/>
              </a:prstGeom>
              <a:blipFill>
                <a:blip r:embed="rId20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BD287D6-641F-B73B-1A91-50D1766567B2}"/>
                  </a:ext>
                </a:extLst>
              </p:cNvPr>
              <p:cNvSpPr txBox="1"/>
              <p:nvPr/>
            </p:nvSpPr>
            <p:spPr>
              <a:xfrm>
                <a:off x="1537227" y="6316539"/>
                <a:ext cx="1335109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𝑓𝑓𝑡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BD287D6-641F-B73B-1A91-50D176656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227" y="6316539"/>
                <a:ext cx="1335109" cy="424732"/>
              </a:xfrm>
              <a:prstGeom prst="rect">
                <a:avLst/>
              </a:prstGeom>
              <a:blipFill>
                <a:blip r:embed="rId21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DD17157D-587E-11DC-52C8-7C1DD64DC611}"/>
                  </a:ext>
                </a:extLst>
              </p:cNvPr>
              <p:cNvSpPr txBox="1"/>
              <p:nvPr/>
            </p:nvSpPr>
            <p:spPr>
              <a:xfrm>
                <a:off x="7686396" y="5772023"/>
                <a:ext cx="13720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𝑎𝑧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7.2°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DD17157D-587E-11DC-52C8-7C1DD64DC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6396" y="5772023"/>
                <a:ext cx="1372042" cy="4001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D341F29F-F57C-6AE3-3A17-8DA3CEA3043E}"/>
                  </a:ext>
                </a:extLst>
              </p:cNvPr>
              <p:cNvSpPr txBox="1"/>
              <p:nvPr/>
            </p:nvSpPr>
            <p:spPr>
              <a:xfrm>
                <a:off x="9146257" y="5776576"/>
                <a:ext cx="207412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0.3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D341F29F-F57C-6AE3-3A17-8DA3CEA30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6257" y="5776576"/>
                <a:ext cx="2074124" cy="400110"/>
              </a:xfrm>
              <a:prstGeom prst="rect">
                <a:avLst/>
              </a:prstGeom>
              <a:blipFill>
                <a:blip r:embed="rId23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0689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olo 1">
                <a:extLst>
                  <a:ext uri="{FF2B5EF4-FFF2-40B4-BE49-F238E27FC236}">
                    <a16:creationId xmlns:a16="http://schemas.microsoft.com/office/drawing/2014/main" id="{19A8E12C-B610-9B41-874C-A8978BA556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4515" y="175552"/>
                <a:ext cx="8931762" cy="66210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it-IT" sz="4800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Result f</a:t>
                </a:r>
                <a14:m>
                  <m:oMath xmlns:m="http://schemas.openxmlformats.org/officeDocument/2006/math"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it-IT" sz="480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helic</m:t>
                    </m:r>
                    <m:r>
                      <m:rPr>
                        <m:nor/>
                      </m:rPr>
                      <a:rPr lang="it-IT" sz="480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. </m:t>
                    </m:r>
                    <m:r>
                      <m:rPr>
                        <m:nor/>
                      </m:rPr>
                      <a:rPr lang="it-IT" sz="480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drones</m:t>
                    </m:r>
                  </m:oMath>
                </a14:m>
                <a:endParaRPr lang="it-IT" sz="48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" name="Titolo 1">
                <a:extLst>
                  <a:ext uri="{FF2B5EF4-FFF2-40B4-BE49-F238E27FC236}">
                    <a16:creationId xmlns:a16="http://schemas.microsoft.com/office/drawing/2014/main" id="{19A8E12C-B610-9B41-874C-A8978BA55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15" y="175552"/>
                <a:ext cx="8931762" cy="662101"/>
              </a:xfrm>
              <a:prstGeom prst="rect">
                <a:avLst/>
              </a:prstGeom>
              <a:blipFill>
                <a:blip r:embed="rId2"/>
                <a:stretch>
                  <a:fillRect l="-3267" t="-45283" b="-490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tangolo 4">
            <a:extLst>
              <a:ext uri="{FF2B5EF4-FFF2-40B4-BE49-F238E27FC236}">
                <a16:creationId xmlns:a16="http://schemas.microsoft.com/office/drawing/2014/main" id="{A2AE2F1C-2AEE-5240-8140-58556514C835}"/>
              </a:ext>
            </a:extLst>
          </p:cNvPr>
          <p:cNvSpPr/>
          <p:nvPr/>
        </p:nvSpPr>
        <p:spPr>
          <a:xfrm>
            <a:off x="11565924" y="0"/>
            <a:ext cx="626075" cy="6858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EC2F83D-F030-DE46-B734-3BD3C2A28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8105" y="6055483"/>
            <a:ext cx="802517" cy="802517"/>
          </a:xfrm>
          <a:prstGeom prst="rect">
            <a:avLst/>
          </a:prstGeom>
          <a:effectLst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4C45B992-58E4-2ACC-32E4-6CD838476435}"/>
                  </a:ext>
                </a:extLst>
              </p:cNvPr>
              <p:cNvSpPr txBox="1"/>
              <p:nvPr/>
            </p:nvSpPr>
            <p:spPr>
              <a:xfrm>
                <a:off x="7650909" y="2486157"/>
                <a:ext cx="716670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4C45B992-58E4-2ACC-32E4-6CD838476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909" y="2486157"/>
                <a:ext cx="716670" cy="299249"/>
              </a:xfrm>
              <a:prstGeom prst="rect">
                <a:avLst/>
              </a:prstGeom>
              <a:blipFill>
                <a:blip r:embed="rId4"/>
                <a:stretch>
                  <a:fillRect l="-3448" r="-5172" b="-2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38250BAD-A9D6-59F6-81FE-828D43A4FCE0}"/>
                  </a:ext>
                </a:extLst>
              </p:cNvPr>
              <p:cNvSpPr txBox="1"/>
              <p:nvPr/>
            </p:nvSpPr>
            <p:spPr>
              <a:xfrm>
                <a:off x="9826781" y="2908839"/>
                <a:ext cx="12984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𝐵𝐹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=0.02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38250BAD-A9D6-59F6-81FE-828D43A4F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6781" y="2908839"/>
                <a:ext cx="1298497" cy="276999"/>
              </a:xfrm>
              <a:prstGeom prst="rect">
                <a:avLst/>
              </a:prstGeom>
              <a:blipFill>
                <a:blip r:embed="rId5"/>
                <a:stretch>
                  <a:fillRect l="-3846" t="-4167" r="-962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FC55B4F6-2A10-3B50-BBA0-2C18F85FDA9A}"/>
                  </a:ext>
                </a:extLst>
              </p:cNvPr>
              <p:cNvSpPr txBox="1"/>
              <p:nvPr/>
            </p:nvSpPr>
            <p:spPr>
              <a:xfrm>
                <a:off x="7559395" y="4039693"/>
                <a:ext cx="2020232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𝑡𝑖𝑝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=104.043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FC55B4F6-2A10-3B50-BBA0-2C18F85FD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395" y="4039693"/>
                <a:ext cx="2020232" cy="298415"/>
              </a:xfrm>
              <a:prstGeom prst="rect">
                <a:avLst/>
              </a:prstGeom>
              <a:blipFill>
                <a:blip r:embed="rId6"/>
                <a:stretch>
                  <a:fillRect l="-1250" t="-8333" r="-625" b="-291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96EFA7E4-9885-57AE-7022-0D449401F764}"/>
              </a:ext>
            </a:extLst>
          </p:cNvPr>
          <p:cNvSpPr txBox="1"/>
          <p:nvPr/>
        </p:nvSpPr>
        <p:spPr>
          <a:xfrm>
            <a:off x="7485949" y="1989806"/>
            <a:ext cx="199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Features extracted: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BFCB5E49-E7F4-D996-8E69-28A29447F61D}"/>
                  </a:ext>
                </a:extLst>
              </p:cNvPr>
              <p:cNvSpPr txBox="1"/>
              <p:nvPr/>
            </p:nvSpPr>
            <p:spPr>
              <a:xfrm>
                <a:off x="7722150" y="4822119"/>
                <a:ext cx="7466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BFCB5E49-E7F4-D996-8E69-28A29447F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150" y="4822119"/>
                <a:ext cx="746679" cy="276999"/>
              </a:xfrm>
              <a:prstGeom prst="rect">
                <a:avLst/>
              </a:prstGeom>
              <a:blipFill>
                <a:blip r:embed="rId7"/>
                <a:stretch>
                  <a:fillRect l="-6780" r="-6780" b="-13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CasellaDiTesto 80">
                <a:extLst>
                  <a:ext uri="{FF2B5EF4-FFF2-40B4-BE49-F238E27FC236}">
                    <a16:creationId xmlns:a16="http://schemas.microsoft.com/office/drawing/2014/main" id="{AC07B756-EB39-459F-F2CA-E612C10A0071}"/>
                  </a:ext>
                </a:extLst>
              </p:cNvPr>
              <p:cNvSpPr txBox="1"/>
              <p:nvPr/>
            </p:nvSpPr>
            <p:spPr>
              <a:xfrm>
                <a:off x="7209210" y="5387755"/>
                <a:ext cx="1831334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𝑡𝑖𝑝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1" name="CasellaDiTesto 80">
                <a:extLst>
                  <a:ext uri="{FF2B5EF4-FFF2-40B4-BE49-F238E27FC236}">
                    <a16:creationId xmlns:a16="http://schemas.microsoft.com/office/drawing/2014/main" id="{AC07B756-EB39-459F-F2CA-E612C10A0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210" y="5387755"/>
                <a:ext cx="1831334" cy="390748"/>
              </a:xfrm>
              <a:prstGeom prst="rect">
                <a:avLst/>
              </a:prstGeom>
              <a:blipFill>
                <a:blip r:embed="rId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ABE364D-A859-B47E-B7F9-B9CA3AF27B10}"/>
                  </a:ext>
                </a:extLst>
              </p:cNvPr>
              <p:cNvSpPr txBox="1"/>
              <p:nvPr/>
            </p:nvSpPr>
            <p:spPr>
              <a:xfrm>
                <a:off x="9200471" y="4721005"/>
                <a:ext cx="1174809" cy="56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𝐵𝐹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ABE364D-A859-B47E-B7F9-B9CA3AF27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0471" y="4721005"/>
                <a:ext cx="1174809" cy="567207"/>
              </a:xfrm>
              <a:prstGeom prst="rect">
                <a:avLst/>
              </a:prstGeom>
              <a:blipFill>
                <a:blip r:embed="rId9"/>
                <a:stretch>
                  <a:fillRect l="-4301" t="-4348" r="-1075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CasellaDiTesto 81">
                <a:extLst>
                  <a:ext uri="{FF2B5EF4-FFF2-40B4-BE49-F238E27FC236}">
                    <a16:creationId xmlns:a16="http://schemas.microsoft.com/office/drawing/2014/main" id="{4672F6E5-3A9B-6A98-4F2A-4C9F199BA1DF}"/>
                  </a:ext>
                </a:extLst>
              </p:cNvPr>
              <p:cNvSpPr txBox="1"/>
              <p:nvPr/>
            </p:nvSpPr>
            <p:spPr>
              <a:xfrm>
                <a:off x="9129167" y="5481102"/>
                <a:ext cx="19297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 157.079 rad/s </a:t>
                </a:r>
              </a:p>
            </p:txBody>
          </p:sp>
        </mc:Choice>
        <mc:Fallback>
          <p:sp>
            <p:nvSpPr>
              <p:cNvPr id="82" name="CasellaDiTesto 81">
                <a:extLst>
                  <a:ext uri="{FF2B5EF4-FFF2-40B4-BE49-F238E27FC236}">
                    <a16:creationId xmlns:a16="http://schemas.microsoft.com/office/drawing/2014/main" id="{4672F6E5-3A9B-6A98-4F2A-4C9F199BA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9167" y="5481102"/>
                <a:ext cx="1929740" cy="369332"/>
              </a:xfrm>
              <a:prstGeom prst="rect">
                <a:avLst/>
              </a:prstGeom>
              <a:blipFill>
                <a:blip r:embed="rId10"/>
                <a:stretch>
                  <a:fillRect t="-6667" r="-3947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CasellaDiTesto 82">
                <a:extLst>
                  <a:ext uri="{FF2B5EF4-FFF2-40B4-BE49-F238E27FC236}">
                    <a16:creationId xmlns:a16="http://schemas.microsoft.com/office/drawing/2014/main" id="{F7EFF7F4-D863-ADBF-1AAC-2293336AF5C6}"/>
                  </a:ext>
                </a:extLst>
              </p:cNvPr>
              <p:cNvSpPr txBox="1"/>
              <p:nvPr/>
            </p:nvSpPr>
            <p:spPr>
              <a:xfrm>
                <a:off x="8258395" y="5983134"/>
                <a:ext cx="1929740" cy="479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𝑡𝑖𝑝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den>
                    </m:f>
                  </m:oMath>
                </a14:m>
                <a:r>
                  <a:rPr lang="en-GB" dirty="0"/>
                  <a:t>  = 0.662 m</a:t>
                </a:r>
              </a:p>
            </p:txBody>
          </p:sp>
        </mc:Choice>
        <mc:Fallback>
          <p:sp>
            <p:nvSpPr>
              <p:cNvPr id="83" name="CasellaDiTesto 82">
                <a:extLst>
                  <a:ext uri="{FF2B5EF4-FFF2-40B4-BE49-F238E27FC236}">
                    <a16:creationId xmlns:a16="http://schemas.microsoft.com/office/drawing/2014/main" id="{F7EFF7F4-D863-ADBF-1AAC-2293336AF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395" y="5983134"/>
                <a:ext cx="1929740" cy="479683"/>
              </a:xfrm>
              <a:prstGeom prst="rect">
                <a:avLst/>
              </a:prstGeom>
              <a:blipFill>
                <a:blip r:embed="rId11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96B394A-DDF1-A676-2887-0376E3FD8E0A}"/>
              </a:ext>
            </a:extLst>
          </p:cNvPr>
          <p:cNvSpPr txBox="1"/>
          <p:nvPr/>
        </p:nvSpPr>
        <p:spPr>
          <a:xfrm>
            <a:off x="973777" y="5878286"/>
            <a:ext cx="2005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real values are: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CasellaDiTesto 83">
                <a:extLst>
                  <a:ext uri="{FF2B5EF4-FFF2-40B4-BE49-F238E27FC236}">
                    <a16:creationId xmlns:a16="http://schemas.microsoft.com/office/drawing/2014/main" id="{4A8C6C3C-EAF5-E58D-3450-739F923A2BBD}"/>
                  </a:ext>
                </a:extLst>
              </p:cNvPr>
              <p:cNvSpPr txBox="1"/>
              <p:nvPr/>
            </p:nvSpPr>
            <p:spPr>
              <a:xfrm>
                <a:off x="973777" y="6267648"/>
                <a:ext cx="11986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.6 </m:t>
                    </m:r>
                  </m:oMath>
                </a14:m>
                <a:r>
                  <a:rPr lang="en-GB" dirty="0"/>
                  <a:t>m</a:t>
                </a:r>
              </a:p>
            </p:txBody>
          </p:sp>
        </mc:Choice>
        <mc:Fallback>
          <p:sp>
            <p:nvSpPr>
              <p:cNvPr id="84" name="CasellaDiTesto 83">
                <a:extLst>
                  <a:ext uri="{FF2B5EF4-FFF2-40B4-BE49-F238E27FC236}">
                    <a16:creationId xmlns:a16="http://schemas.microsoft.com/office/drawing/2014/main" id="{4A8C6C3C-EAF5-E58D-3450-739F923A2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777" y="6267648"/>
                <a:ext cx="1198625" cy="369332"/>
              </a:xfrm>
              <a:prstGeom prst="rect">
                <a:avLst/>
              </a:prstGeom>
              <a:blipFill>
                <a:blip r:embed="rId12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CasellaDiTesto 84">
                <a:extLst>
                  <a:ext uri="{FF2B5EF4-FFF2-40B4-BE49-F238E27FC236}">
                    <a16:creationId xmlns:a16="http://schemas.microsoft.com/office/drawing/2014/main" id="{8E3CA92E-70B1-8989-CFA7-BA819A27D58C}"/>
                  </a:ext>
                </a:extLst>
              </p:cNvPr>
              <p:cNvSpPr txBox="1"/>
              <p:nvPr/>
            </p:nvSpPr>
            <p:spPr>
              <a:xfrm>
                <a:off x="2349339" y="6302529"/>
                <a:ext cx="12984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𝐵𝐹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=0.02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5" name="CasellaDiTesto 84">
                <a:extLst>
                  <a:ext uri="{FF2B5EF4-FFF2-40B4-BE49-F238E27FC236}">
                    <a16:creationId xmlns:a16="http://schemas.microsoft.com/office/drawing/2014/main" id="{8E3CA92E-70B1-8989-CFA7-BA819A27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339" y="6302529"/>
                <a:ext cx="1298497" cy="276999"/>
              </a:xfrm>
              <a:prstGeom prst="rect">
                <a:avLst/>
              </a:prstGeom>
              <a:blipFill>
                <a:blip r:embed="rId13"/>
                <a:stretch>
                  <a:fillRect l="-2885" t="-9091" r="-962" b="-409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9B8661C-A811-057D-D41B-47AFEF73F36F}"/>
                  </a:ext>
                </a:extLst>
              </p:cNvPr>
              <p:cNvSpPr txBox="1"/>
              <p:nvPr/>
            </p:nvSpPr>
            <p:spPr>
              <a:xfrm>
                <a:off x="7557722" y="1480122"/>
                <a:ext cx="14742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=1249 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𝐻𝑧</m:t>
                      </m:r>
                    </m:oMath>
                  </m:oMathPara>
                </a14:m>
                <a:endParaRPr lang="en-GB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9B8661C-A811-057D-D41B-47AFEF73F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722" y="1480122"/>
                <a:ext cx="1474250" cy="276999"/>
              </a:xfrm>
              <a:prstGeom prst="rect">
                <a:avLst/>
              </a:prstGeom>
              <a:blipFill>
                <a:blip r:embed="rId14"/>
                <a:stretch>
                  <a:fillRect l="-3419" t="-8696" r="-2564" b="-347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F20AE0B0-6D55-B952-461E-F120F9550E9A}"/>
                  </a:ext>
                </a:extLst>
              </p:cNvPr>
              <p:cNvSpPr txBox="1"/>
              <p:nvPr/>
            </p:nvSpPr>
            <p:spPr>
              <a:xfrm>
                <a:off x="9124330" y="1421347"/>
                <a:ext cx="20833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0.0002 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F20AE0B0-6D55-B952-461E-F120F9550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330" y="1421347"/>
                <a:ext cx="2083347" cy="369332"/>
              </a:xfrm>
              <a:prstGeom prst="rect">
                <a:avLst/>
              </a:prstGeom>
              <a:blipFill>
                <a:blip r:embed="rId1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6D9B4A1E-0D11-816A-176F-8A3CFAA3AA43}"/>
                  </a:ext>
                </a:extLst>
              </p:cNvPr>
              <p:cNvSpPr txBox="1"/>
              <p:nvPr/>
            </p:nvSpPr>
            <p:spPr>
              <a:xfrm>
                <a:off x="7352396" y="449126"/>
                <a:ext cx="1858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𝑑𝑤𝑒𝑙𝑙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0.04 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6D9B4A1E-0D11-816A-176F-8A3CFAA3A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2396" y="449126"/>
                <a:ext cx="1858907" cy="400110"/>
              </a:xfrm>
              <a:prstGeom prst="rect">
                <a:avLst/>
              </a:prstGeom>
              <a:blipFill>
                <a:blip r:embed="rId16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DFB797E0-B0E5-44EA-A96F-A503A6C716F6}"/>
                  </a:ext>
                </a:extLst>
              </p:cNvPr>
              <p:cNvSpPr txBox="1"/>
              <p:nvPr/>
            </p:nvSpPr>
            <p:spPr>
              <a:xfrm>
                <a:off x="9267659" y="466817"/>
                <a:ext cx="1940018" cy="423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𝑐h𝑖𝑟𝑝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66.7</m:t>
                      </m:r>
                      <m:r>
                        <a:rPr lang="en-GB" sz="2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DFB797E0-B0E5-44EA-A96F-A503A6C71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7659" y="466817"/>
                <a:ext cx="1940018" cy="423770"/>
              </a:xfrm>
              <a:prstGeom prst="rect">
                <a:avLst/>
              </a:prstGeom>
              <a:blipFill>
                <a:blip r:embed="rId17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FB869AE1-A5EA-2588-22EB-2F5768B69433}"/>
                  </a:ext>
                </a:extLst>
              </p:cNvPr>
              <p:cNvSpPr txBox="1"/>
              <p:nvPr/>
            </p:nvSpPr>
            <p:spPr>
              <a:xfrm>
                <a:off x="7485949" y="951087"/>
                <a:ext cx="1335109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𝑓𝑓𝑡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FB869AE1-A5EA-2588-22EB-2F5768B69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949" y="951087"/>
                <a:ext cx="1335109" cy="424732"/>
              </a:xfrm>
              <a:prstGeom prst="rect">
                <a:avLst/>
              </a:prstGeom>
              <a:blipFill>
                <a:blip r:embed="rId18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3796BAC9-D7D2-7643-E62F-D515ED3A1702}"/>
                  </a:ext>
                </a:extLst>
              </p:cNvPr>
              <p:cNvSpPr txBox="1"/>
              <p:nvPr/>
            </p:nvSpPr>
            <p:spPr>
              <a:xfrm>
                <a:off x="9916193" y="2458443"/>
                <a:ext cx="9598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3796BAC9-D7D2-7643-E62F-D515ED3A1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6193" y="2458443"/>
                <a:ext cx="959815" cy="276999"/>
              </a:xfrm>
              <a:prstGeom prst="rect">
                <a:avLst/>
              </a:prstGeom>
              <a:blipFill>
                <a:blip r:embed="rId19"/>
                <a:stretch>
                  <a:fillRect l="-2597" r="-5195" b="-13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A779244F-17DA-50E1-AEB7-80866FEA15E0}"/>
                  </a:ext>
                </a:extLst>
              </p:cNvPr>
              <p:cNvSpPr txBox="1"/>
              <p:nvPr/>
            </p:nvSpPr>
            <p:spPr>
              <a:xfrm>
                <a:off x="7557722" y="3353418"/>
                <a:ext cx="1356910" cy="5247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𝑡𝑖𝑝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A779244F-17DA-50E1-AEB7-80866FEA1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722" y="3353418"/>
                <a:ext cx="1356910" cy="524759"/>
              </a:xfrm>
              <a:prstGeom prst="rect">
                <a:avLst/>
              </a:prstGeom>
              <a:blipFill>
                <a:blip r:embed="rId20"/>
                <a:stretch>
                  <a:fillRect l="-2804" t="-4762"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2C5D8D1E-F253-C989-A5EB-A0E97868A9FA}"/>
                  </a:ext>
                </a:extLst>
              </p:cNvPr>
              <p:cNvSpPr txBox="1"/>
              <p:nvPr/>
            </p:nvSpPr>
            <p:spPr>
              <a:xfrm>
                <a:off x="7535263" y="2931249"/>
                <a:ext cx="16609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=4997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𝐻𝑧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2C5D8D1E-F253-C989-A5EB-A0E97868A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263" y="2931249"/>
                <a:ext cx="1660904" cy="276999"/>
              </a:xfrm>
              <a:prstGeom prst="rect">
                <a:avLst/>
              </a:prstGeom>
              <a:blipFill>
                <a:blip r:embed="rId21"/>
                <a:stretch>
                  <a:fillRect l="-4545" t="-8696" r="-2273" b="-391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167EBB75-64B6-2169-7C12-54B872BB4F47}"/>
                  </a:ext>
                </a:extLst>
              </p:cNvPr>
              <p:cNvSpPr txBox="1"/>
              <p:nvPr/>
            </p:nvSpPr>
            <p:spPr>
              <a:xfrm>
                <a:off x="9224463" y="975709"/>
                <a:ext cx="22975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𝑆𝑁𝑅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13.2 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167EBB75-64B6-2169-7C12-54B872BB4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4463" y="975709"/>
                <a:ext cx="2297552" cy="400110"/>
              </a:xfrm>
              <a:prstGeom prst="rect">
                <a:avLst/>
              </a:prstGeom>
              <a:blipFill>
                <a:blip r:embed="rId22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magine 13">
            <a:extLst>
              <a:ext uri="{FF2B5EF4-FFF2-40B4-BE49-F238E27FC236}">
                <a16:creationId xmlns:a16="http://schemas.microsoft.com/office/drawing/2014/main" id="{569CA995-9523-ECEA-49D8-4F6E181980C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29663" y="1223308"/>
            <a:ext cx="5552564" cy="430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3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olo 1">
                <a:extLst>
                  <a:ext uri="{FF2B5EF4-FFF2-40B4-BE49-F238E27FC236}">
                    <a16:creationId xmlns:a16="http://schemas.microsoft.com/office/drawing/2014/main" id="{19A8E12C-B610-9B41-874C-A8978BA556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388" y="294385"/>
                <a:ext cx="8931762" cy="66210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it-IT" sz="4800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Result f</a:t>
                </a:r>
                <a14:m>
                  <m:oMath xmlns:m="http://schemas.openxmlformats.org/officeDocument/2006/math"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it-IT" sz="48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it-IT" sz="4800" b="0" i="0" dirty="0" smtClean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quad</m:t>
                    </m:r>
                    <m:r>
                      <m:rPr>
                        <m:nor/>
                      </m:rPr>
                      <a:rPr lang="it-IT" sz="480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. </m:t>
                    </m:r>
                    <m:r>
                      <m:rPr>
                        <m:nor/>
                      </m:rPr>
                      <a:rPr lang="it-IT" sz="480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drones</m:t>
                    </m:r>
                  </m:oMath>
                </a14:m>
                <a:endParaRPr lang="it-IT" sz="48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" name="Titolo 1">
                <a:extLst>
                  <a:ext uri="{FF2B5EF4-FFF2-40B4-BE49-F238E27FC236}">
                    <a16:creationId xmlns:a16="http://schemas.microsoft.com/office/drawing/2014/main" id="{19A8E12C-B610-9B41-874C-A8978BA55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88" y="294385"/>
                <a:ext cx="8931762" cy="662101"/>
              </a:xfrm>
              <a:prstGeom prst="rect">
                <a:avLst/>
              </a:prstGeom>
              <a:blipFill>
                <a:blip r:embed="rId2"/>
                <a:stretch>
                  <a:fillRect l="-3125" t="-45283" b="-490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tangolo 4">
            <a:extLst>
              <a:ext uri="{FF2B5EF4-FFF2-40B4-BE49-F238E27FC236}">
                <a16:creationId xmlns:a16="http://schemas.microsoft.com/office/drawing/2014/main" id="{A2AE2F1C-2AEE-5240-8140-58556514C835}"/>
              </a:ext>
            </a:extLst>
          </p:cNvPr>
          <p:cNvSpPr/>
          <p:nvPr/>
        </p:nvSpPr>
        <p:spPr>
          <a:xfrm>
            <a:off x="11565924" y="0"/>
            <a:ext cx="626075" cy="6858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EC2F83D-F030-DE46-B734-3BD3C2A28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8105" y="6055483"/>
            <a:ext cx="802517" cy="802517"/>
          </a:xfrm>
          <a:prstGeom prst="rect">
            <a:avLst/>
          </a:prstGeom>
          <a:effectLst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E20EC0BE-D188-0E28-FF46-492C069CDE9F}"/>
                  </a:ext>
                </a:extLst>
              </p:cNvPr>
              <p:cNvSpPr txBox="1"/>
              <p:nvPr/>
            </p:nvSpPr>
            <p:spPr>
              <a:xfrm>
                <a:off x="155248" y="984967"/>
                <a:ext cx="102841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Based on studied result on  f</a:t>
                </a:r>
                <a14:m>
                  <m:oMath xmlns:m="http://schemas.openxmlformats.org/officeDocument/2006/math">
                    <m:r>
                      <a:rPr lang="it-IT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it-IT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/>
                  <a:t> plane, in order to find a unique waveform for both quad. and </a:t>
                </a:r>
                <a:r>
                  <a:rPr lang="en-GB" dirty="0" err="1"/>
                  <a:t>helic</a:t>
                </a:r>
                <a:r>
                  <a:rPr lang="en-GB" dirty="0"/>
                  <a:t>. drones:</a:t>
                </a:r>
              </a:p>
            </p:txBody>
          </p:sp>
        </mc:Choice>
        <mc:Fallback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E20EC0BE-D188-0E28-FF46-492C069CD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48" y="984967"/>
                <a:ext cx="10284162" cy="369332"/>
              </a:xfrm>
              <a:prstGeom prst="rect">
                <a:avLst/>
              </a:prstGeom>
              <a:blipFill>
                <a:blip r:embed="rId4"/>
                <a:stretch>
                  <a:fillRect l="-493" t="-6667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693C7410-644E-1C87-F353-77FA6650A7A5}"/>
                  </a:ext>
                </a:extLst>
              </p:cNvPr>
              <p:cNvSpPr txBox="1"/>
              <p:nvPr/>
            </p:nvSpPr>
            <p:spPr>
              <a:xfrm>
                <a:off x="4417198" y="2590142"/>
                <a:ext cx="1940018" cy="423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𝑐h𝑖𝑟𝑝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66.7</m:t>
                      </m:r>
                      <m:r>
                        <a:rPr lang="en-GB" sz="2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693C7410-644E-1C87-F353-77FA6650A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198" y="2590142"/>
                <a:ext cx="1940018" cy="423770"/>
              </a:xfrm>
              <a:prstGeom prst="rect">
                <a:avLst/>
              </a:prstGeom>
              <a:blipFill>
                <a:blip r:embed="rId5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B1B7708B-B270-B55A-6D1D-1D1AD34D8973}"/>
                  </a:ext>
                </a:extLst>
              </p:cNvPr>
              <p:cNvSpPr txBox="1"/>
              <p:nvPr/>
            </p:nvSpPr>
            <p:spPr>
              <a:xfrm>
                <a:off x="4445503" y="4518237"/>
                <a:ext cx="19923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613.17 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B1B7708B-B270-B55A-6D1D-1D1AD34D8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503" y="4518237"/>
                <a:ext cx="1992340" cy="400110"/>
              </a:xfrm>
              <a:prstGeom prst="rect">
                <a:avLst/>
              </a:prstGeom>
              <a:blipFill>
                <a:blip r:embed="rId6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83B9D81D-CE6C-6C80-1AA0-9FD1F780BCF1}"/>
                  </a:ext>
                </a:extLst>
              </p:cNvPr>
              <p:cNvSpPr txBox="1"/>
              <p:nvPr/>
            </p:nvSpPr>
            <p:spPr>
              <a:xfrm>
                <a:off x="4455749" y="4988228"/>
                <a:ext cx="222828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2247 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𝐺𝐻𝑧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83B9D81D-CE6C-6C80-1AA0-9FD1F780B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749" y="4988228"/>
                <a:ext cx="2228285" cy="400110"/>
              </a:xfrm>
              <a:prstGeom prst="rect">
                <a:avLst/>
              </a:prstGeom>
              <a:blipFill>
                <a:blip r:embed="rId7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620D7734-C0E8-1DBE-5CD2-A0EA36DD9D4E}"/>
                  </a:ext>
                </a:extLst>
              </p:cNvPr>
              <p:cNvSpPr txBox="1"/>
              <p:nvPr/>
            </p:nvSpPr>
            <p:spPr>
              <a:xfrm>
                <a:off x="4210347" y="5427508"/>
                <a:ext cx="2473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𝐴𝐷𝐶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29.99 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𝑀𝐻𝑧</m:t>
                    </m:r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620D7734-C0E8-1DBE-5CD2-A0EA36DD9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347" y="5427508"/>
                <a:ext cx="2473687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E3F6C56D-D7C2-5530-D561-9477A25A3D8B}"/>
                  </a:ext>
                </a:extLst>
              </p:cNvPr>
              <p:cNvSpPr txBox="1"/>
              <p:nvPr/>
            </p:nvSpPr>
            <p:spPr>
              <a:xfrm>
                <a:off x="4210392" y="5836198"/>
                <a:ext cx="207412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E3F6C56D-D7C2-5530-D561-9477A25A3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392" y="5836198"/>
                <a:ext cx="2074124" cy="400110"/>
              </a:xfrm>
              <a:prstGeom prst="rect">
                <a:avLst/>
              </a:prstGeom>
              <a:blipFill>
                <a:blip r:embed="rId9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DA821D65-8246-9782-DD2B-DE13ADA30146}"/>
                  </a:ext>
                </a:extLst>
              </p:cNvPr>
              <p:cNvSpPr txBox="1"/>
              <p:nvPr/>
            </p:nvSpPr>
            <p:spPr>
              <a:xfrm>
                <a:off x="4455749" y="2176299"/>
                <a:ext cx="17162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𝑑𝑤𝑒𝑙𝑙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DA821D65-8246-9782-DD2B-DE13ADA30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749" y="2176299"/>
                <a:ext cx="1716239" cy="400110"/>
              </a:xfrm>
              <a:prstGeom prst="rect">
                <a:avLst/>
              </a:prstGeom>
              <a:blipFill>
                <a:blip r:embed="rId10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sellaDiTesto 1">
            <a:extLst>
              <a:ext uri="{FF2B5EF4-FFF2-40B4-BE49-F238E27FC236}">
                <a16:creationId xmlns:a16="http://schemas.microsoft.com/office/drawing/2014/main" id="{2C7136A2-BFBA-0946-59C4-8521EB462A9C}"/>
              </a:ext>
            </a:extLst>
          </p:cNvPr>
          <p:cNvSpPr txBox="1"/>
          <p:nvPr/>
        </p:nvSpPr>
        <p:spPr>
          <a:xfrm>
            <a:off x="6255252" y="2179917"/>
            <a:ext cx="15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(The max one)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018ED541-B326-BE6B-2622-C70B642759FC}"/>
              </a:ext>
            </a:extLst>
          </p:cNvPr>
          <p:cNvSpPr txBox="1"/>
          <p:nvPr/>
        </p:nvSpPr>
        <p:spPr>
          <a:xfrm>
            <a:off x="6255252" y="2623311"/>
            <a:ext cx="512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(The min one possible to satisfy unambiguous range)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C5D5935-2CCC-312A-A18E-20986B9E673C}"/>
                  </a:ext>
                </a:extLst>
              </p:cNvPr>
              <p:cNvSpPr txBox="1"/>
              <p:nvPr/>
            </p:nvSpPr>
            <p:spPr>
              <a:xfrm>
                <a:off x="278666" y="2156930"/>
                <a:ext cx="14001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𝐺𝐻𝑧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C5D5935-2CCC-312A-A18E-20986B9E6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66" y="2156930"/>
                <a:ext cx="1400190" cy="400110"/>
              </a:xfrm>
              <a:prstGeom prst="rect">
                <a:avLst/>
              </a:prstGeom>
              <a:blipFill>
                <a:blip r:embed="rId11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557EEC74-2B15-058E-73A8-7C53EAAF338A}"/>
                  </a:ext>
                </a:extLst>
              </p:cNvPr>
              <p:cNvSpPr txBox="1"/>
              <p:nvPr/>
            </p:nvSpPr>
            <p:spPr>
              <a:xfrm>
                <a:off x="240372" y="2534902"/>
                <a:ext cx="17561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=0.0333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557EEC74-2B15-058E-73A8-7C53EAAF3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72" y="2534902"/>
                <a:ext cx="1756122" cy="400110"/>
              </a:xfrm>
              <a:prstGeom prst="rect">
                <a:avLst/>
              </a:prstGeom>
              <a:blipFill>
                <a:blip r:embed="rId12"/>
                <a:stretch>
                  <a:fillRect b="-218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2EB8031F-AD9C-F472-C958-8F8B8BA8807D}"/>
                  </a:ext>
                </a:extLst>
              </p:cNvPr>
              <p:cNvSpPr txBox="1"/>
              <p:nvPr/>
            </p:nvSpPr>
            <p:spPr>
              <a:xfrm>
                <a:off x="264841" y="2940532"/>
                <a:ext cx="127490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2EB8031F-AD9C-F472-C958-8F8B8BA88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41" y="2940532"/>
                <a:ext cx="1274901" cy="400110"/>
              </a:xfrm>
              <a:prstGeom prst="rect">
                <a:avLst/>
              </a:prstGeom>
              <a:blipFill>
                <a:blip r:embed="rId1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ED9CB084-4479-A05E-8F3E-E0C4ADA0EF2D}"/>
                  </a:ext>
                </a:extLst>
              </p:cNvPr>
              <p:cNvSpPr txBox="1"/>
              <p:nvPr/>
            </p:nvSpPr>
            <p:spPr>
              <a:xfrm>
                <a:off x="216208" y="3347176"/>
                <a:ext cx="2525499" cy="6172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=150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𝑀𝐻𝑧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ED9CB084-4479-A05E-8F3E-E0C4ADA0E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08" y="3347176"/>
                <a:ext cx="2525499" cy="617285"/>
              </a:xfrm>
              <a:prstGeom prst="rect">
                <a:avLst/>
              </a:prstGeom>
              <a:blipFill>
                <a:blip r:embed="rId14"/>
                <a:stretch>
                  <a:fillRect b="-81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CasellaDiTesto 39">
                <a:extLst>
                  <a:ext uri="{FF2B5EF4-FFF2-40B4-BE49-F238E27FC236}">
                    <a16:creationId xmlns:a16="http://schemas.microsoft.com/office/drawing/2014/main" id="{7BBA8DAE-B024-BE46-23A1-707850206246}"/>
                  </a:ext>
                </a:extLst>
              </p:cNvPr>
              <p:cNvSpPr txBox="1"/>
              <p:nvPr/>
            </p:nvSpPr>
            <p:spPr>
              <a:xfrm>
                <a:off x="240372" y="4030018"/>
                <a:ext cx="16472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𝑟𝑒𝑛𝑒𝑤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 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000" dirty="0"/>
                  <a:t>  </a:t>
                </a:r>
              </a:p>
            </p:txBody>
          </p:sp>
        </mc:Choice>
        <mc:Fallback>
          <p:sp>
            <p:nvSpPr>
              <p:cNvPr id="40" name="CasellaDiTesto 39">
                <a:extLst>
                  <a:ext uri="{FF2B5EF4-FFF2-40B4-BE49-F238E27FC236}">
                    <a16:creationId xmlns:a16="http://schemas.microsoft.com/office/drawing/2014/main" id="{7BBA8DAE-B024-BE46-23A1-707850206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72" y="4030018"/>
                <a:ext cx="1647246" cy="400110"/>
              </a:xfrm>
              <a:prstGeom prst="rect">
                <a:avLst/>
              </a:prstGeom>
              <a:blipFill>
                <a:blip r:embed="rId15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6C378073-54BF-AE2F-8591-6530A548220A}"/>
                  </a:ext>
                </a:extLst>
              </p:cNvPr>
              <p:cNvSpPr txBox="1"/>
              <p:nvPr/>
            </p:nvSpPr>
            <p:spPr>
              <a:xfrm>
                <a:off x="234913" y="4532218"/>
                <a:ext cx="21019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𝑆𝑁𝑅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=20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6C378073-54BF-AE2F-8591-6530A5482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13" y="4532218"/>
                <a:ext cx="2101986" cy="400110"/>
              </a:xfrm>
              <a:prstGeom prst="rect">
                <a:avLst/>
              </a:prstGeom>
              <a:blipFill>
                <a:blip r:embed="rId16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E6EF6EE7-277D-011B-935C-64DC509F3235}"/>
                  </a:ext>
                </a:extLst>
              </p:cNvPr>
              <p:cNvSpPr txBox="1"/>
              <p:nvPr/>
            </p:nvSpPr>
            <p:spPr>
              <a:xfrm>
                <a:off x="258756" y="4979248"/>
                <a:ext cx="12777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𝑒𝑙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=60°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E6EF6EE7-277D-011B-935C-64DC509F3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56" y="4979248"/>
                <a:ext cx="1277722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ECDA0C52-AD3E-69C6-74D2-B9E8064BF842}"/>
                  </a:ext>
                </a:extLst>
              </p:cNvPr>
              <p:cNvSpPr txBox="1"/>
              <p:nvPr/>
            </p:nvSpPr>
            <p:spPr>
              <a:xfrm>
                <a:off x="263671" y="5450925"/>
                <a:ext cx="14716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=290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ECDA0C52-AD3E-69C6-74D2-B9E8064BF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71" y="5450925"/>
                <a:ext cx="1471685" cy="400110"/>
              </a:xfrm>
              <a:prstGeom prst="rect">
                <a:avLst/>
              </a:prstGeom>
              <a:blipFill>
                <a:blip r:embed="rId18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F391A49A-C501-F865-1F13-FF528BE7B29B}"/>
                  </a:ext>
                </a:extLst>
              </p:cNvPr>
              <p:cNvSpPr txBox="1"/>
              <p:nvPr/>
            </p:nvSpPr>
            <p:spPr>
              <a:xfrm>
                <a:off x="83094" y="5873033"/>
                <a:ext cx="22738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=1000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F391A49A-C501-F865-1F13-FF528BE7B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4" y="5873033"/>
                <a:ext cx="2273883" cy="400110"/>
              </a:xfrm>
              <a:prstGeom prst="rect">
                <a:avLst/>
              </a:prstGeom>
              <a:blipFill>
                <a:blip r:embed="rId19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17020F52-8FD9-4798-E7A8-878B1DBAD582}"/>
              </a:ext>
            </a:extLst>
          </p:cNvPr>
          <p:cNvSpPr txBox="1"/>
          <p:nvPr/>
        </p:nvSpPr>
        <p:spPr>
          <a:xfrm>
            <a:off x="119246" y="1644646"/>
            <a:ext cx="3212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Usual radar starting parameters: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DD21B6FB-AFA8-74CA-1F7D-9ED50B1E4EBA}"/>
              </a:ext>
            </a:extLst>
          </p:cNvPr>
          <p:cNvSpPr txBox="1"/>
          <p:nvPr/>
        </p:nvSpPr>
        <p:spPr>
          <a:xfrm>
            <a:off x="4460635" y="1686981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With chosen: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2E2FB281-2E4B-9BDB-8879-47F3B7627EFB}"/>
                  </a:ext>
                </a:extLst>
              </p:cNvPr>
              <p:cNvSpPr txBox="1"/>
              <p:nvPr/>
            </p:nvSpPr>
            <p:spPr>
              <a:xfrm>
                <a:off x="4495464" y="6214892"/>
                <a:ext cx="131914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𝑎𝑧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18°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2E2FB281-2E4B-9BDB-8879-47F3B7627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464" y="6214892"/>
                <a:ext cx="1319144" cy="4001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47E8E9EF-46B4-2F9A-554B-D1202FAFD3D4}"/>
                  </a:ext>
                </a:extLst>
              </p:cNvPr>
              <p:cNvSpPr txBox="1"/>
              <p:nvPr/>
            </p:nvSpPr>
            <p:spPr>
              <a:xfrm>
                <a:off x="311328" y="6338700"/>
                <a:ext cx="12790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it-IT" sz="2000" b="0" dirty="0">
                    <a:ea typeface="Cambria Math" panose="02040503050406030204" pitchFamily="18" charset="0"/>
                  </a:rPr>
                  <a:t>L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𝑑𝐵</m:t>
                    </m:r>
                  </m:oMath>
                </a14:m>
                <a:endParaRPr lang="en-GB" sz="2000" dirty="0"/>
              </a:p>
            </p:txBody>
          </p:sp>
        </mc:Choice>
        <mc:Fallback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47E8E9EF-46B4-2F9A-554B-D1202FAFD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328" y="6338700"/>
                <a:ext cx="1279068" cy="400110"/>
              </a:xfrm>
              <a:prstGeom prst="rect">
                <a:avLst/>
              </a:prstGeom>
              <a:blipFill>
                <a:blip r:embed="rId21"/>
                <a:stretch>
                  <a:fillRect l="-4902" t="-9375" b="-281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7FA376E2-C901-4357-6546-7A7214290931}"/>
              </a:ext>
            </a:extLst>
          </p:cNvPr>
          <p:cNvSpPr txBox="1"/>
          <p:nvPr/>
        </p:nvSpPr>
        <p:spPr>
          <a:xfrm>
            <a:off x="4455749" y="4065089"/>
            <a:ext cx="95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Follows: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B03CED92-EC38-D954-2D98-6E4A7DF3D94E}"/>
              </a:ext>
            </a:extLst>
          </p:cNvPr>
          <p:cNvSpPr/>
          <p:nvPr/>
        </p:nvSpPr>
        <p:spPr>
          <a:xfrm>
            <a:off x="4272330" y="4390064"/>
            <a:ext cx="2473642" cy="668592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00A78BB4-C03F-A52B-E870-FC7BA98C8990}"/>
              </a:ext>
            </a:extLst>
          </p:cNvPr>
          <p:cNvCxnSpPr/>
          <p:nvPr/>
        </p:nvCxnSpPr>
        <p:spPr>
          <a:xfrm>
            <a:off x="7011145" y="4718292"/>
            <a:ext cx="892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29CF4C0-03BD-C559-793E-31EA0D45CD86}"/>
              </a:ext>
            </a:extLst>
          </p:cNvPr>
          <p:cNvSpPr txBox="1"/>
          <p:nvPr/>
        </p:nvSpPr>
        <p:spPr>
          <a:xfrm>
            <a:off x="7993530" y="4518237"/>
            <a:ext cx="365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 order to decrease required power: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9D7E502-A733-7EA5-0604-4628C0D5B6BF}"/>
              </a:ext>
            </a:extLst>
          </p:cNvPr>
          <p:cNvSpPr txBox="1"/>
          <p:nvPr/>
        </p:nvSpPr>
        <p:spPr>
          <a:xfrm>
            <a:off x="8193401" y="5058656"/>
            <a:ext cx="2545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1. Increase renewal time,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114D1811-375A-8BED-F9C4-9799F3F0DE18}"/>
              </a:ext>
            </a:extLst>
          </p:cNvPr>
          <p:cNvSpPr txBox="1"/>
          <p:nvPr/>
        </p:nvSpPr>
        <p:spPr>
          <a:xfrm>
            <a:off x="8205808" y="5363846"/>
            <a:ext cx="237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2. Decrease dwell time,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4A739D38-DD30-F278-0029-14424947DE02}"/>
              </a:ext>
            </a:extLst>
          </p:cNvPr>
          <p:cNvSpPr txBox="1"/>
          <p:nvPr/>
        </p:nvSpPr>
        <p:spPr>
          <a:xfrm>
            <a:off x="8213635" y="5707071"/>
            <a:ext cx="2412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3. Decrease max Range,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304B9701-E7D9-9F82-0E87-5748733E98E2}"/>
              </a:ext>
            </a:extLst>
          </p:cNvPr>
          <p:cNvSpPr txBox="1"/>
          <p:nvPr/>
        </p:nvSpPr>
        <p:spPr>
          <a:xfrm>
            <a:off x="8213635" y="6021277"/>
            <a:ext cx="3006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4. Assume lower Noise Figure,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D8A17741-0F05-B594-7825-8DB8BB74519F}"/>
                  </a:ext>
                </a:extLst>
              </p:cNvPr>
              <p:cNvSpPr txBox="1"/>
              <p:nvPr/>
            </p:nvSpPr>
            <p:spPr>
              <a:xfrm>
                <a:off x="7961454" y="2013978"/>
                <a:ext cx="391750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dirty="0" err="1"/>
                  <a:t>Obtained</a:t>
                </a:r>
                <a:r>
                  <a:rPr lang="it-IT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𝐵𝐹</m:t>
                        </m:r>
                      </m:sub>
                    </m:sSub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</a:t>
                </a:r>
                <a:r>
                  <a:rPr lang="en-GB" dirty="0"/>
                  <a:t> for a helicopter drone</a:t>
                </a:r>
              </a:p>
            </p:txBody>
          </p:sp>
        </mc:Choice>
        <mc:Fallback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D8A17741-0F05-B594-7825-8DB8BB7451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1454" y="2013978"/>
                <a:ext cx="3917507" cy="646331"/>
              </a:xfrm>
              <a:prstGeom prst="rect">
                <a:avLst/>
              </a:prstGeom>
              <a:blipFill>
                <a:blip r:embed="rId22"/>
                <a:stretch>
                  <a:fillRect l="-968" t="-3846" r="-1935" b="-134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8F76894F-E582-E905-6651-F106B8FCE71B}"/>
                  </a:ext>
                </a:extLst>
              </p:cNvPr>
              <p:cNvSpPr txBox="1"/>
              <p:nvPr/>
            </p:nvSpPr>
            <p:spPr>
              <a:xfrm>
                <a:off x="4455749" y="3004268"/>
                <a:ext cx="1335109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𝑓𝑓𝑡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8F76894F-E582-E905-6651-F106B8FCE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749" y="3004268"/>
                <a:ext cx="1335109" cy="424732"/>
              </a:xfrm>
              <a:prstGeom prst="rect">
                <a:avLst/>
              </a:prstGeom>
              <a:blipFill>
                <a:blip r:embed="rId23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07A2A252-CC52-BF37-97E6-2B23C22B425C}"/>
                  </a:ext>
                </a:extLst>
              </p:cNvPr>
              <p:cNvSpPr txBox="1"/>
              <p:nvPr/>
            </p:nvSpPr>
            <p:spPr>
              <a:xfrm>
                <a:off x="4545534" y="3511501"/>
                <a:ext cx="14742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=1249 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𝐻𝑧</m:t>
                      </m:r>
                    </m:oMath>
                  </m:oMathPara>
                </a14:m>
                <a:endParaRPr lang="en-GB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07A2A252-CC52-BF37-97E6-2B23C22B4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534" y="3511501"/>
                <a:ext cx="1474250" cy="276999"/>
              </a:xfrm>
              <a:prstGeom prst="rect">
                <a:avLst/>
              </a:prstGeom>
              <a:blipFill>
                <a:blip r:embed="rId24"/>
                <a:stretch>
                  <a:fillRect l="-3448" t="-8696" r="-3448" b="-347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CasellaDiTesto 42">
                <a:extLst>
                  <a:ext uri="{FF2B5EF4-FFF2-40B4-BE49-F238E27FC236}">
                    <a16:creationId xmlns:a16="http://schemas.microsoft.com/office/drawing/2014/main" id="{AFE01813-D93C-EAEB-20AD-51E57D4D892B}"/>
                  </a:ext>
                </a:extLst>
              </p:cNvPr>
              <p:cNvSpPr txBox="1"/>
              <p:nvPr/>
            </p:nvSpPr>
            <p:spPr>
              <a:xfrm>
                <a:off x="6112142" y="3452726"/>
                <a:ext cx="20833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0.2 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3" name="CasellaDiTesto 42">
                <a:extLst>
                  <a:ext uri="{FF2B5EF4-FFF2-40B4-BE49-F238E27FC236}">
                    <a16:creationId xmlns:a16="http://schemas.microsoft.com/office/drawing/2014/main" id="{AFE01813-D93C-EAEB-20AD-51E57D4D8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142" y="3452726"/>
                <a:ext cx="2083347" cy="369332"/>
              </a:xfrm>
              <a:prstGeom prst="rect">
                <a:avLst/>
              </a:prstGeom>
              <a:blipFill>
                <a:blip r:embed="rId2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DB02C19F-6E86-15E1-3F1B-E5082E9069C1}"/>
              </a:ext>
            </a:extLst>
          </p:cNvPr>
          <p:cNvSpPr txBox="1"/>
          <p:nvPr/>
        </p:nvSpPr>
        <p:spPr>
          <a:xfrm>
            <a:off x="8218972" y="6333212"/>
            <a:ext cx="3402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5. Decrease the SNR min required.</a:t>
            </a:r>
          </a:p>
        </p:txBody>
      </p:sp>
    </p:spTree>
    <p:extLst>
      <p:ext uri="{BB962C8B-B14F-4D97-AF65-F5344CB8AC3E}">
        <p14:creationId xmlns:p14="http://schemas.microsoft.com/office/powerpoint/2010/main" val="1836977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olo 1">
                <a:extLst>
                  <a:ext uri="{FF2B5EF4-FFF2-40B4-BE49-F238E27FC236}">
                    <a16:creationId xmlns:a16="http://schemas.microsoft.com/office/drawing/2014/main" id="{19A8E12C-B610-9B41-874C-A8978BA556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388" y="294385"/>
                <a:ext cx="8931762" cy="66210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it-IT" sz="4800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Result f</a:t>
                </a:r>
                <a14:m>
                  <m:oMath xmlns:m="http://schemas.openxmlformats.org/officeDocument/2006/math"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it-IT" sz="4800" b="0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quad</m:t>
                    </m:r>
                    <m:r>
                      <m:rPr>
                        <m:nor/>
                      </m:rPr>
                      <a:rPr lang="it-IT" sz="480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. </m:t>
                    </m:r>
                    <m:r>
                      <m:rPr>
                        <m:nor/>
                      </m:rPr>
                      <a:rPr lang="it-IT" sz="480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drones</m:t>
                    </m:r>
                  </m:oMath>
                </a14:m>
                <a:endParaRPr lang="it-IT" sz="48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" name="Titolo 1">
                <a:extLst>
                  <a:ext uri="{FF2B5EF4-FFF2-40B4-BE49-F238E27FC236}">
                    <a16:creationId xmlns:a16="http://schemas.microsoft.com/office/drawing/2014/main" id="{19A8E12C-B610-9B41-874C-A8978BA55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88" y="294385"/>
                <a:ext cx="8931762" cy="662101"/>
              </a:xfrm>
              <a:prstGeom prst="rect">
                <a:avLst/>
              </a:prstGeom>
              <a:blipFill>
                <a:blip r:embed="rId2"/>
                <a:stretch>
                  <a:fillRect l="-3125" t="-45283" b="-490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tangolo 4">
            <a:extLst>
              <a:ext uri="{FF2B5EF4-FFF2-40B4-BE49-F238E27FC236}">
                <a16:creationId xmlns:a16="http://schemas.microsoft.com/office/drawing/2014/main" id="{A2AE2F1C-2AEE-5240-8140-58556514C835}"/>
              </a:ext>
            </a:extLst>
          </p:cNvPr>
          <p:cNvSpPr/>
          <p:nvPr/>
        </p:nvSpPr>
        <p:spPr>
          <a:xfrm>
            <a:off x="11565924" y="0"/>
            <a:ext cx="626075" cy="6858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EC2F83D-F030-DE46-B734-3BD3C2A28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8105" y="6055483"/>
            <a:ext cx="802517" cy="802517"/>
          </a:xfrm>
          <a:prstGeom prst="rect">
            <a:avLst/>
          </a:prstGeom>
          <a:effectLst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B1B7708B-B270-B55A-6D1D-1D1AD34D8973}"/>
                  </a:ext>
                </a:extLst>
              </p:cNvPr>
              <p:cNvSpPr txBox="1"/>
              <p:nvPr/>
            </p:nvSpPr>
            <p:spPr>
              <a:xfrm>
                <a:off x="5670672" y="1631438"/>
                <a:ext cx="19923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392.43 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B1B7708B-B270-B55A-6D1D-1D1AD34D8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672" y="1631438"/>
                <a:ext cx="1992340" cy="400110"/>
              </a:xfrm>
              <a:prstGeom prst="rect">
                <a:avLst/>
              </a:prstGeom>
              <a:blipFill>
                <a:blip r:embed="rId4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E3F6C56D-D7C2-5530-D561-9477A25A3D8B}"/>
                  </a:ext>
                </a:extLst>
              </p:cNvPr>
              <p:cNvSpPr txBox="1"/>
              <p:nvPr/>
            </p:nvSpPr>
            <p:spPr>
              <a:xfrm>
                <a:off x="9254306" y="1573561"/>
                <a:ext cx="207412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0.15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E3F6C56D-D7C2-5530-D561-9477A25A3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306" y="1573561"/>
                <a:ext cx="2074124" cy="400110"/>
              </a:xfrm>
              <a:prstGeom prst="rect">
                <a:avLst/>
              </a:prstGeom>
              <a:blipFill>
                <a:blip r:embed="rId5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DA821D65-8246-9782-DD2B-DE13ADA30146}"/>
                  </a:ext>
                </a:extLst>
              </p:cNvPr>
              <p:cNvSpPr txBox="1"/>
              <p:nvPr/>
            </p:nvSpPr>
            <p:spPr>
              <a:xfrm>
                <a:off x="2518663" y="1764019"/>
                <a:ext cx="1858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𝑑𝑤𝑒𝑙𝑙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0.08 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DA821D65-8246-9782-DD2B-DE13ADA30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8663" y="1764019"/>
                <a:ext cx="1858907" cy="400110"/>
              </a:xfrm>
              <a:prstGeom prst="rect">
                <a:avLst/>
              </a:prstGeom>
              <a:blipFill>
                <a:blip r:embed="rId6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7020F52-8FD9-4798-E7A8-878B1DBAD582}"/>
                  </a:ext>
                </a:extLst>
              </p:cNvPr>
              <p:cNvSpPr txBox="1"/>
              <p:nvPr/>
            </p:nvSpPr>
            <p:spPr>
              <a:xfrm>
                <a:off x="269388" y="1212450"/>
                <a:ext cx="37594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By decreasing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𝐵𝐹</m:t>
                        </m:r>
                      </m:sub>
                    </m:sSub>
                  </m:oMath>
                </a14:m>
                <a:r>
                  <a:rPr lang="en-GB" dirty="0"/>
                  <a:t>, so the dwell time: </a:t>
                </a:r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7020F52-8FD9-4798-E7A8-878B1DBAD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88" y="1212450"/>
                <a:ext cx="3759427" cy="369332"/>
              </a:xfrm>
              <a:prstGeom prst="rect">
                <a:avLst/>
              </a:prstGeom>
              <a:blipFill>
                <a:blip r:embed="rId7"/>
                <a:stretch>
                  <a:fillRect l="-1347" t="-6667" r="-337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2E2FB281-2E4B-9BDB-8879-47F3B7627EFB}"/>
                  </a:ext>
                </a:extLst>
              </p:cNvPr>
              <p:cNvSpPr txBox="1"/>
              <p:nvPr/>
            </p:nvSpPr>
            <p:spPr>
              <a:xfrm>
                <a:off x="7843328" y="1596498"/>
                <a:ext cx="15147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𝑎𝑧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14.4°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2E2FB281-2E4B-9BDB-8879-47F3B7627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328" y="1596498"/>
                <a:ext cx="1514710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7FA376E2-C901-4357-6546-7A7214290931}"/>
              </a:ext>
            </a:extLst>
          </p:cNvPr>
          <p:cNvSpPr txBox="1"/>
          <p:nvPr/>
        </p:nvSpPr>
        <p:spPr>
          <a:xfrm>
            <a:off x="5698110" y="1160707"/>
            <a:ext cx="95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Follows: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8B03C5B6-1A21-134F-0A2B-BA597E507C9F}"/>
                  </a:ext>
                </a:extLst>
              </p:cNvPr>
              <p:cNvSpPr txBox="1"/>
              <p:nvPr/>
            </p:nvSpPr>
            <p:spPr>
              <a:xfrm>
                <a:off x="207305" y="1764019"/>
                <a:ext cx="15348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𝐵𝐹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8B03C5B6-1A21-134F-0A2B-BA597E507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05" y="1764019"/>
                <a:ext cx="153488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E40487C9-95BC-BF66-578E-1024E4D417AE}"/>
                  </a:ext>
                </a:extLst>
              </p:cNvPr>
              <p:cNvSpPr txBox="1"/>
              <p:nvPr/>
            </p:nvSpPr>
            <p:spPr>
              <a:xfrm>
                <a:off x="207305" y="2188787"/>
                <a:ext cx="15348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𝐵𝐹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E40487C9-95BC-BF66-578E-1024E4D41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05" y="2188787"/>
                <a:ext cx="153488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CasellaDiTesto 40">
                <a:extLst>
                  <a:ext uri="{FF2B5EF4-FFF2-40B4-BE49-F238E27FC236}">
                    <a16:creationId xmlns:a16="http://schemas.microsoft.com/office/drawing/2014/main" id="{AEA919BA-2F13-CCDF-FE34-9471E8BC29BB}"/>
                  </a:ext>
                </a:extLst>
              </p:cNvPr>
              <p:cNvSpPr txBox="1"/>
              <p:nvPr/>
            </p:nvSpPr>
            <p:spPr>
              <a:xfrm>
                <a:off x="207305" y="2613555"/>
                <a:ext cx="15348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𝐵𝐹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1" name="CasellaDiTesto 40">
                <a:extLst>
                  <a:ext uri="{FF2B5EF4-FFF2-40B4-BE49-F238E27FC236}">
                    <a16:creationId xmlns:a16="http://schemas.microsoft.com/office/drawing/2014/main" id="{AEA919BA-2F13-CCDF-FE34-9471E8BC2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05" y="2613555"/>
                <a:ext cx="153488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FF69E817-DA31-F670-B510-D5378599F7A6}"/>
                  </a:ext>
                </a:extLst>
              </p:cNvPr>
              <p:cNvSpPr txBox="1"/>
              <p:nvPr/>
            </p:nvSpPr>
            <p:spPr>
              <a:xfrm>
                <a:off x="2526844" y="2153421"/>
                <a:ext cx="1858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𝑑𝑤𝑒𝑙𝑙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0.06 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FF69E817-DA31-F670-B510-D5378599F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844" y="2153421"/>
                <a:ext cx="1858907" cy="400110"/>
              </a:xfrm>
              <a:prstGeom prst="rect">
                <a:avLst/>
              </a:prstGeom>
              <a:blipFill>
                <a:blip r:embed="rId12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CasellaDiTesto 42">
                <a:extLst>
                  <a:ext uri="{FF2B5EF4-FFF2-40B4-BE49-F238E27FC236}">
                    <a16:creationId xmlns:a16="http://schemas.microsoft.com/office/drawing/2014/main" id="{7C64057D-B3AD-6F36-0DF7-472FD086A59E}"/>
                  </a:ext>
                </a:extLst>
              </p:cNvPr>
              <p:cNvSpPr txBox="1"/>
              <p:nvPr/>
            </p:nvSpPr>
            <p:spPr>
              <a:xfrm>
                <a:off x="2526844" y="2590832"/>
                <a:ext cx="1858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𝑑𝑤𝑒𝑙𝑙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0.04 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3" name="CasellaDiTesto 42">
                <a:extLst>
                  <a:ext uri="{FF2B5EF4-FFF2-40B4-BE49-F238E27FC236}">
                    <a16:creationId xmlns:a16="http://schemas.microsoft.com/office/drawing/2014/main" id="{7C64057D-B3AD-6F36-0DF7-472FD086A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844" y="2590832"/>
                <a:ext cx="1858907" cy="400110"/>
              </a:xfrm>
              <a:prstGeom prst="rect">
                <a:avLst/>
              </a:prstGeom>
              <a:blipFill>
                <a:blip r:embed="rId13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5B416F74-2C11-C0B4-C2ED-2E1F5BBDED52}"/>
                  </a:ext>
                </a:extLst>
              </p:cNvPr>
              <p:cNvSpPr txBox="1"/>
              <p:nvPr/>
            </p:nvSpPr>
            <p:spPr>
              <a:xfrm>
                <a:off x="5670672" y="2084637"/>
                <a:ext cx="19923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220.74 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5B416F74-2C11-C0B4-C2ED-2E1F5BBDE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672" y="2084637"/>
                <a:ext cx="1992340" cy="400110"/>
              </a:xfrm>
              <a:prstGeom prst="rect">
                <a:avLst/>
              </a:prstGeom>
              <a:blipFill>
                <a:blip r:embed="rId14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CasellaDiTesto 54">
                <a:extLst>
                  <a:ext uri="{FF2B5EF4-FFF2-40B4-BE49-F238E27FC236}">
                    <a16:creationId xmlns:a16="http://schemas.microsoft.com/office/drawing/2014/main" id="{9F05429F-F563-1C98-2C96-7B58E1AAE95B}"/>
                  </a:ext>
                </a:extLst>
              </p:cNvPr>
              <p:cNvSpPr txBox="1"/>
              <p:nvPr/>
            </p:nvSpPr>
            <p:spPr>
              <a:xfrm>
                <a:off x="7843328" y="2102684"/>
                <a:ext cx="15147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𝑎𝑧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10.8°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55" name="CasellaDiTesto 54">
                <a:extLst>
                  <a:ext uri="{FF2B5EF4-FFF2-40B4-BE49-F238E27FC236}">
                    <a16:creationId xmlns:a16="http://schemas.microsoft.com/office/drawing/2014/main" id="{9F05429F-F563-1C98-2C96-7B58E1AAE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328" y="2102684"/>
                <a:ext cx="1514710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CasellaDiTesto 55">
                <a:extLst>
                  <a:ext uri="{FF2B5EF4-FFF2-40B4-BE49-F238E27FC236}">
                    <a16:creationId xmlns:a16="http://schemas.microsoft.com/office/drawing/2014/main" id="{711C2FB4-1AA7-486F-88CE-46BFE86529C1}"/>
                  </a:ext>
                </a:extLst>
              </p:cNvPr>
              <p:cNvSpPr txBox="1"/>
              <p:nvPr/>
            </p:nvSpPr>
            <p:spPr>
              <a:xfrm>
                <a:off x="9268025" y="2104707"/>
                <a:ext cx="207412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56" name="CasellaDiTesto 55">
                <a:extLst>
                  <a:ext uri="{FF2B5EF4-FFF2-40B4-BE49-F238E27FC236}">
                    <a16:creationId xmlns:a16="http://schemas.microsoft.com/office/drawing/2014/main" id="{711C2FB4-1AA7-486F-88CE-46BFE8652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8025" y="2104707"/>
                <a:ext cx="2074124" cy="400110"/>
              </a:xfrm>
              <a:prstGeom prst="rect">
                <a:avLst/>
              </a:prstGeom>
              <a:blipFill>
                <a:blip r:embed="rId16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8252CBE6-8D26-F321-F9AE-11AD49B4DAA5}"/>
                  </a:ext>
                </a:extLst>
              </p:cNvPr>
              <p:cNvSpPr txBox="1"/>
              <p:nvPr/>
            </p:nvSpPr>
            <p:spPr>
              <a:xfrm>
                <a:off x="5656953" y="2593941"/>
                <a:ext cx="18496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98.10 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8252CBE6-8D26-F321-F9AE-11AD49B4D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953" y="2593941"/>
                <a:ext cx="1849674" cy="400110"/>
              </a:xfrm>
              <a:prstGeom prst="rect">
                <a:avLst/>
              </a:prstGeom>
              <a:blipFill>
                <a:blip r:embed="rId17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CasellaDiTesto 57">
                <a:extLst>
                  <a:ext uri="{FF2B5EF4-FFF2-40B4-BE49-F238E27FC236}">
                    <a16:creationId xmlns:a16="http://schemas.microsoft.com/office/drawing/2014/main" id="{1BE46DE8-904B-57A6-0C3D-22E3B4994CB5}"/>
                  </a:ext>
                </a:extLst>
              </p:cNvPr>
              <p:cNvSpPr txBox="1"/>
              <p:nvPr/>
            </p:nvSpPr>
            <p:spPr>
              <a:xfrm>
                <a:off x="7829609" y="2611988"/>
                <a:ext cx="13720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𝑎𝑧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7.2°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58" name="CasellaDiTesto 57">
                <a:extLst>
                  <a:ext uri="{FF2B5EF4-FFF2-40B4-BE49-F238E27FC236}">
                    <a16:creationId xmlns:a16="http://schemas.microsoft.com/office/drawing/2014/main" id="{1BE46DE8-904B-57A6-0C3D-22E3B4994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9609" y="2611988"/>
                <a:ext cx="1372042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85FAC6B2-B83C-5B70-12E6-FB004F695CAC}"/>
                  </a:ext>
                </a:extLst>
              </p:cNvPr>
              <p:cNvSpPr txBox="1"/>
              <p:nvPr/>
            </p:nvSpPr>
            <p:spPr>
              <a:xfrm>
                <a:off x="9254306" y="2614011"/>
                <a:ext cx="207412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0.3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85FAC6B2-B83C-5B70-12E6-FB004F695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306" y="2614011"/>
                <a:ext cx="2074124" cy="400110"/>
              </a:xfrm>
              <a:prstGeom prst="rect">
                <a:avLst/>
              </a:prstGeom>
              <a:blipFill>
                <a:blip r:embed="rId19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BAE2BBF5-D3C1-E253-2DC0-5F451A4A7BA8}"/>
              </a:ext>
            </a:extLst>
          </p:cNvPr>
          <p:cNvSpPr txBox="1"/>
          <p:nvPr/>
        </p:nvSpPr>
        <p:spPr>
          <a:xfrm>
            <a:off x="207305" y="3299671"/>
            <a:ext cx="3248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By increasing the renewal time: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21E3AA98-1BBF-E16A-B0F7-AACBAEDF4B6A}"/>
                  </a:ext>
                </a:extLst>
              </p:cNvPr>
              <p:cNvSpPr txBox="1"/>
              <p:nvPr/>
            </p:nvSpPr>
            <p:spPr>
              <a:xfrm>
                <a:off x="326717" y="3859295"/>
                <a:ext cx="16472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𝑟𝑒𝑛𝑒𝑤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000" dirty="0"/>
                  <a:t>  </a:t>
                </a:r>
              </a:p>
            </p:txBody>
          </p:sp>
        </mc:Choice>
        <mc:Fallback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21E3AA98-1BBF-E16A-B0F7-AACBAEDF4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17" y="3859295"/>
                <a:ext cx="1647246" cy="400110"/>
              </a:xfrm>
              <a:prstGeom prst="rect">
                <a:avLst/>
              </a:prstGeom>
              <a:blipFill>
                <a:blip r:embed="rId20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7B04DDC4-E4F5-9087-99BD-705A87ADD763}"/>
                  </a:ext>
                </a:extLst>
              </p:cNvPr>
              <p:cNvSpPr txBox="1"/>
              <p:nvPr/>
            </p:nvSpPr>
            <p:spPr>
              <a:xfrm>
                <a:off x="324311" y="4284063"/>
                <a:ext cx="16472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𝑟𝑒𝑛𝑒𝑤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000" dirty="0"/>
                  <a:t>  </a:t>
                </a:r>
              </a:p>
            </p:txBody>
          </p:sp>
        </mc:Choice>
        <mc:Fallback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7B04DDC4-E4F5-9087-99BD-705A87ADD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11" y="4284063"/>
                <a:ext cx="1647246" cy="400110"/>
              </a:xfrm>
              <a:prstGeom prst="rect">
                <a:avLst/>
              </a:prstGeom>
              <a:blipFill>
                <a:blip r:embed="rId21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CasellaDiTesto 64">
                <a:extLst>
                  <a:ext uri="{FF2B5EF4-FFF2-40B4-BE49-F238E27FC236}">
                    <a16:creationId xmlns:a16="http://schemas.microsoft.com/office/drawing/2014/main" id="{C13128D4-5F43-0A97-0794-1671CF65FF1C}"/>
                  </a:ext>
                </a:extLst>
              </p:cNvPr>
              <p:cNvSpPr txBox="1"/>
              <p:nvPr/>
            </p:nvSpPr>
            <p:spPr>
              <a:xfrm>
                <a:off x="5622308" y="3776971"/>
                <a:ext cx="19923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272.52 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65" name="CasellaDiTesto 64">
                <a:extLst>
                  <a:ext uri="{FF2B5EF4-FFF2-40B4-BE49-F238E27FC236}">
                    <a16:creationId xmlns:a16="http://schemas.microsoft.com/office/drawing/2014/main" id="{C13128D4-5F43-0A97-0794-1671CF65F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308" y="3776971"/>
                <a:ext cx="1992340" cy="400110"/>
              </a:xfrm>
              <a:prstGeom prst="rect">
                <a:avLst/>
              </a:prstGeom>
              <a:blipFill>
                <a:blip r:embed="rId22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CasellaDiTesto 65">
                <a:extLst>
                  <a:ext uri="{FF2B5EF4-FFF2-40B4-BE49-F238E27FC236}">
                    <a16:creationId xmlns:a16="http://schemas.microsoft.com/office/drawing/2014/main" id="{549B6E59-A188-3AF1-5FAC-D00B7F01DE2A}"/>
                  </a:ext>
                </a:extLst>
              </p:cNvPr>
              <p:cNvSpPr txBox="1"/>
              <p:nvPr/>
            </p:nvSpPr>
            <p:spPr>
              <a:xfrm>
                <a:off x="9205942" y="3719094"/>
                <a:ext cx="207412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0.18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66" name="CasellaDiTesto 65">
                <a:extLst>
                  <a:ext uri="{FF2B5EF4-FFF2-40B4-BE49-F238E27FC236}">
                    <a16:creationId xmlns:a16="http://schemas.microsoft.com/office/drawing/2014/main" id="{549B6E59-A188-3AF1-5FAC-D00B7F01D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5942" y="3719094"/>
                <a:ext cx="2074124" cy="400110"/>
              </a:xfrm>
              <a:prstGeom prst="rect">
                <a:avLst/>
              </a:prstGeom>
              <a:blipFill>
                <a:blip r:embed="rId23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CasellaDiTesto 66">
                <a:extLst>
                  <a:ext uri="{FF2B5EF4-FFF2-40B4-BE49-F238E27FC236}">
                    <a16:creationId xmlns:a16="http://schemas.microsoft.com/office/drawing/2014/main" id="{DC9F7B84-6A61-1726-ABCF-AFE0DC1FCFC2}"/>
                  </a:ext>
                </a:extLst>
              </p:cNvPr>
              <p:cNvSpPr txBox="1"/>
              <p:nvPr/>
            </p:nvSpPr>
            <p:spPr>
              <a:xfrm>
                <a:off x="7794964" y="3742031"/>
                <a:ext cx="131914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𝑎𝑧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12°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67" name="CasellaDiTesto 66">
                <a:extLst>
                  <a:ext uri="{FF2B5EF4-FFF2-40B4-BE49-F238E27FC236}">
                    <a16:creationId xmlns:a16="http://schemas.microsoft.com/office/drawing/2014/main" id="{DC9F7B84-6A61-1726-ABCF-AFE0DC1FC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4964" y="3742031"/>
                <a:ext cx="1319144" cy="4001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CasellaDiTesto 67">
                <a:extLst>
                  <a:ext uri="{FF2B5EF4-FFF2-40B4-BE49-F238E27FC236}">
                    <a16:creationId xmlns:a16="http://schemas.microsoft.com/office/drawing/2014/main" id="{2464D0CA-0694-1965-90EF-0FF6F771252C}"/>
                  </a:ext>
                </a:extLst>
              </p:cNvPr>
              <p:cNvSpPr txBox="1"/>
              <p:nvPr/>
            </p:nvSpPr>
            <p:spPr>
              <a:xfrm>
                <a:off x="5622308" y="4230170"/>
                <a:ext cx="19923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153.29 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68" name="CasellaDiTesto 67">
                <a:extLst>
                  <a:ext uri="{FF2B5EF4-FFF2-40B4-BE49-F238E27FC236}">
                    <a16:creationId xmlns:a16="http://schemas.microsoft.com/office/drawing/2014/main" id="{2464D0CA-0694-1965-90EF-0FF6F7712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308" y="4230170"/>
                <a:ext cx="1992340" cy="400110"/>
              </a:xfrm>
              <a:prstGeom prst="rect">
                <a:avLst/>
              </a:prstGeom>
              <a:blipFill>
                <a:blip r:embed="rId25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CasellaDiTesto 68">
                <a:extLst>
                  <a:ext uri="{FF2B5EF4-FFF2-40B4-BE49-F238E27FC236}">
                    <a16:creationId xmlns:a16="http://schemas.microsoft.com/office/drawing/2014/main" id="{B0F66E37-E1FA-BCC2-690C-C6CA8611194D}"/>
                  </a:ext>
                </a:extLst>
              </p:cNvPr>
              <p:cNvSpPr txBox="1"/>
              <p:nvPr/>
            </p:nvSpPr>
            <p:spPr>
              <a:xfrm>
                <a:off x="7794964" y="4248217"/>
                <a:ext cx="11764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𝑎𝑧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9°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69" name="CasellaDiTesto 68">
                <a:extLst>
                  <a:ext uri="{FF2B5EF4-FFF2-40B4-BE49-F238E27FC236}">
                    <a16:creationId xmlns:a16="http://schemas.microsoft.com/office/drawing/2014/main" id="{B0F66E37-E1FA-BCC2-690C-C6CA86111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4964" y="4248217"/>
                <a:ext cx="1176476" cy="40011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CasellaDiTesto 69">
                <a:extLst>
                  <a:ext uri="{FF2B5EF4-FFF2-40B4-BE49-F238E27FC236}">
                    <a16:creationId xmlns:a16="http://schemas.microsoft.com/office/drawing/2014/main" id="{ADA5ADD0-6BE6-22E4-B847-61169726C9F6}"/>
                  </a:ext>
                </a:extLst>
              </p:cNvPr>
              <p:cNvSpPr txBox="1"/>
              <p:nvPr/>
            </p:nvSpPr>
            <p:spPr>
              <a:xfrm>
                <a:off x="9219661" y="4250240"/>
                <a:ext cx="207412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0.24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70" name="CasellaDiTesto 69">
                <a:extLst>
                  <a:ext uri="{FF2B5EF4-FFF2-40B4-BE49-F238E27FC236}">
                    <a16:creationId xmlns:a16="http://schemas.microsoft.com/office/drawing/2014/main" id="{ADA5ADD0-6BE6-22E4-B847-61169726C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661" y="4250240"/>
                <a:ext cx="2074124" cy="400110"/>
              </a:xfrm>
              <a:prstGeom prst="rect">
                <a:avLst/>
              </a:prstGeom>
              <a:blipFill>
                <a:blip r:embed="rId2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8FF07544-0DF8-997E-8B67-83E2ABF73F5E}"/>
              </a:ext>
            </a:extLst>
          </p:cNvPr>
          <p:cNvSpPr txBox="1"/>
          <p:nvPr/>
        </p:nvSpPr>
        <p:spPr>
          <a:xfrm>
            <a:off x="207305" y="5058883"/>
            <a:ext cx="2987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By decreasing the max range: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CasellaDiTesto 71">
                <a:extLst>
                  <a:ext uri="{FF2B5EF4-FFF2-40B4-BE49-F238E27FC236}">
                    <a16:creationId xmlns:a16="http://schemas.microsoft.com/office/drawing/2014/main" id="{45B63F07-6F38-6629-FBB7-A41039528A55}"/>
                  </a:ext>
                </a:extLst>
              </p:cNvPr>
              <p:cNvSpPr txBox="1"/>
              <p:nvPr/>
            </p:nvSpPr>
            <p:spPr>
              <a:xfrm>
                <a:off x="191948" y="5567976"/>
                <a:ext cx="22738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900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72" name="CasellaDiTesto 71">
                <a:extLst>
                  <a:ext uri="{FF2B5EF4-FFF2-40B4-BE49-F238E27FC236}">
                    <a16:creationId xmlns:a16="http://schemas.microsoft.com/office/drawing/2014/main" id="{45B63F07-6F38-6629-FBB7-A41039528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48" y="5567976"/>
                <a:ext cx="2273883" cy="400110"/>
              </a:xfrm>
              <a:prstGeom prst="rect">
                <a:avLst/>
              </a:prstGeom>
              <a:blipFill>
                <a:blip r:embed="rId28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CasellaDiTesto 72">
                <a:extLst>
                  <a:ext uri="{FF2B5EF4-FFF2-40B4-BE49-F238E27FC236}">
                    <a16:creationId xmlns:a16="http://schemas.microsoft.com/office/drawing/2014/main" id="{E5853348-5AA2-6B97-4532-C1ED0D932017}"/>
                  </a:ext>
                </a:extLst>
              </p:cNvPr>
              <p:cNvSpPr txBox="1"/>
              <p:nvPr/>
            </p:nvSpPr>
            <p:spPr>
              <a:xfrm>
                <a:off x="207305" y="5992744"/>
                <a:ext cx="22738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800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73" name="CasellaDiTesto 72">
                <a:extLst>
                  <a:ext uri="{FF2B5EF4-FFF2-40B4-BE49-F238E27FC236}">
                    <a16:creationId xmlns:a16="http://schemas.microsoft.com/office/drawing/2014/main" id="{E5853348-5AA2-6B97-4532-C1ED0D932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05" y="5992744"/>
                <a:ext cx="2273883" cy="400110"/>
              </a:xfrm>
              <a:prstGeom prst="rect">
                <a:avLst/>
              </a:prstGeom>
              <a:blipFill>
                <a:blip r:embed="rId29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CasellaDiTesto 75">
                <a:extLst>
                  <a:ext uri="{FF2B5EF4-FFF2-40B4-BE49-F238E27FC236}">
                    <a16:creationId xmlns:a16="http://schemas.microsoft.com/office/drawing/2014/main" id="{F62CB8FB-673D-7100-E7C7-BA6977EC87CE}"/>
                  </a:ext>
                </a:extLst>
              </p:cNvPr>
              <p:cNvSpPr txBox="1"/>
              <p:nvPr/>
            </p:nvSpPr>
            <p:spPr>
              <a:xfrm>
                <a:off x="5633772" y="5428215"/>
                <a:ext cx="18496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402.3 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76" name="CasellaDiTesto 75">
                <a:extLst>
                  <a:ext uri="{FF2B5EF4-FFF2-40B4-BE49-F238E27FC236}">
                    <a16:creationId xmlns:a16="http://schemas.microsoft.com/office/drawing/2014/main" id="{F62CB8FB-673D-7100-E7C7-BA6977EC8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772" y="5428215"/>
                <a:ext cx="1849674" cy="400110"/>
              </a:xfrm>
              <a:prstGeom prst="rect">
                <a:avLst/>
              </a:prstGeom>
              <a:blipFill>
                <a:blip r:embed="rId30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CasellaDiTesto 76">
                <a:extLst>
                  <a:ext uri="{FF2B5EF4-FFF2-40B4-BE49-F238E27FC236}">
                    <a16:creationId xmlns:a16="http://schemas.microsoft.com/office/drawing/2014/main" id="{3833DF61-9D55-914B-C80E-A6C510BD93FD}"/>
                  </a:ext>
                </a:extLst>
              </p:cNvPr>
              <p:cNvSpPr txBox="1"/>
              <p:nvPr/>
            </p:nvSpPr>
            <p:spPr>
              <a:xfrm>
                <a:off x="5633772" y="5881414"/>
                <a:ext cx="19923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251.15 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77" name="CasellaDiTesto 76">
                <a:extLst>
                  <a:ext uri="{FF2B5EF4-FFF2-40B4-BE49-F238E27FC236}">
                    <a16:creationId xmlns:a16="http://schemas.microsoft.com/office/drawing/2014/main" id="{3833DF61-9D55-914B-C80E-A6C510BD9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772" y="5881414"/>
                <a:ext cx="1992340" cy="400110"/>
              </a:xfrm>
              <a:prstGeom prst="rect">
                <a:avLst/>
              </a:prstGeom>
              <a:blipFill>
                <a:blip r:embed="rId31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7B84E965-4239-5E1B-47A9-DBF48ED230C1}"/>
              </a:ext>
            </a:extLst>
          </p:cNvPr>
          <p:cNvSpPr txBox="1"/>
          <p:nvPr/>
        </p:nvSpPr>
        <p:spPr>
          <a:xfrm>
            <a:off x="8197782" y="5141331"/>
            <a:ext cx="3629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By decreasing only the Noise Figure: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CasellaDiTesto 78">
                <a:extLst>
                  <a:ext uri="{FF2B5EF4-FFF2-40B4-BE49-F238E27FC236}">
                    <a16:creationId xmlns:a16="http://schemas.microsoft.com/office/drawing/2014/main" id="{79888913-1750-16FB-BCA0-F1034FAC0415}"/>
                  </a:ext>
                </a:extLst>
              </p:cNvPr>
              <p:cNvSpPr txBox="1"/>
              <p:nvPr/>
            </p:nvSpPr>
            <p:spPr>
              <a:xfrm>
                <a:off x="8331906" y="5592634"/>
                <a:ext cx="113640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it-IT" sz="2000" b="0" dirty="0">
                    <a:ea typeface="Cambria Math" panose="02040503050406030204" pitchFamily="18" charset="0"/>
                  </a:rPr>
                  <a:t>L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𝑑𝐵</m:t>
                    </m:r>
                  </m:oMath>
                </a14:m>
                <a:endParaRPr lang="en-GB" sz="2000" dirty="0"/>
              </a:p>
            </p:txBody>
          </p:sp>
        </mc:Choice>
        <mc:Fallback>
          <p:sp>
            <p:nvSpPr>
              <p:cNvPr id="79" name="CasellaDiTesto 78">
                <a:extLst>
                  <a:ext uri="{FF2B5EF4-FFF2-40B4-BE49-F238E27FC236}">
                    <a16:creationId xmlns:a16="http://schemas.microsoft.com/office/drawing/2014/main" id="{79888913-1750-16FB-BCA0-F1034FAC0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1906" y="5592634"/>
                <a:ext cx="1136401" cy="400110"/>
              </a:xfrm>
              <a:prstGeom prst="rect">
                <a:avLst/>
              </a:prstGeom>
              <a:blipFill>
                <a:blip r:embed="rId32"/>
                <a:stretch>
                  <a:fillRect l="-6667" t="-9375" b="-281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CasellaDiTesto 79">
                <a:extLst>
                  <a:ext uri="{FF2B5EF4-FFF2-40B4-BE49-F238E27FC236}">
                    <a16:creationId xmlns:a16="http://schemas.microsoft.com/office/drawing/2014/main" id="{8871B7FE-D7AD-9838-DB80-ACDE0C3740A4}"/>
                  </a:ext>
                </a:extLst>
              </p:cNvPr>
              <p:cNvSpPr txBox="1"/>
              <p:nvPr/>
            </p:nvSpPr>
            <p:spPr>
              <a:xfrm>
                <a:off x="9774636" y="5567976"/>
                <a:ext cx="19923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307.31 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80" name="CasellaDiTesto 79">
                <a:extLst>
                  <a:ext uri="{FF2B5EF4-FFF2-40B4-BE49-F238E27FC236}">
                    <a16:creationId xmlns:a16="http://schemas.microsoft.com/office/drawing/2014/main" id="{8871B7FE-D7AD-9838-DB80-ACDE0C374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4636" y="5567976"/>
                <a:ext cx="1992340" cy="400110"/>
              </a:xfrm>
              <a:prstGeom prst="rect">
                <a:avLst/>
              </a:prstGeom>
              <a:blipFill>
                <a:blip r:embed="rId33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66A0E518-917E-2667-FD8E-016F510090CA}"/>
              </a:ext>
            </a:extLst>
          </p:cNvPr>
          <p:cNvCxnSpPr/>
          <p:nvPr/>
        </p:nvCxnSpPr>
        <p:spPr>
          <a:xfrm>
            <a:off x="3194405" y="4013860"/>
            <a:ext cx="19713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93EAAC7C-ADAD-A083-E5CE-1A0353FBF272}"/>
              </a:ext>
            </a:extLst>
          </p:cNvPr>
          <p:cNvCxnSpPr/>
          <p:nvPr/>
        </p:nvCxnSpPr>
        <p:spPr>
          <a:xfrm>
            <a:off x="3194405" y="4486894"/>
            <a:ext cx="19713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6161B39E-A883-9830-8FFF-2977CF8A935C}"/>
              </a:ext>
            </a:extLst>
          </p:cNvPr>
          <p:cNvCxnSpPr/>
          <p:nvPr/>
        </p:nvCxnSpPr>
        <p:spPr>
          <a:xfrm>
            <a:off x="3194405" y="5698177"/>
            <a:ext cx="19713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FF222330-317A-7458-3C33-884C515546A6}"/>
              </a:ext>
            </a:extLst>
          </p:cNvPr>
          <p:cNvCxnSpPr/>
          <p:nvPr/>
        </p:nvCxnSpPr>
        <p:spPr>
          <a:xfrm>
            <a:off x="3194405" y="6159335"/>
            <a:ext cx="19713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9249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olo 1">
                <a:extLst>
                  <a:ext uri="{FF2B5EF4-FFF2-40B4-BE49-F238E27FC236}">
                    <a16:creationId xmlns:a16="http://schemas.microsoft.com/office/drawing/2014/main" id="{19A8E12C-B610-9B41-874C-A8978BA556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388" y="294385"/>
                <a:ext cx="8931762" cy="66210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it-IT" sz="4800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Result f</a:t>
                </a:r>
                <a14:m>
                  <m:oMath xmlns:m="http://schemas.openxmlformats.org/officeDocument/2006/math"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it-IT" sz="4800" b="0" i="0" dirty="0" smtClean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quad</m:t>
                    </m:r>
                    <m:r>
                      <m:rPr>
                        <m:nor/>
                      </m:rPr>
                      <a:rPr lang="it-IT" sz="480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. </m:t>
                    </m:r>
                    <m:r>
                      <m:rPr>
                        <m:nor/>
                      </m:rPr>
                      <a:rPr lang="it-IT" sz="480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drones</m:t>
                    </m:r>
                  </m:oMath>
                </a14:m>
                <a:endParaRPr lang="it-IT" sz="48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" name="Titolo 1">
                <a:extLst>
                  <a:ext uri="{FF2B5EF4-FFF2-40B4-BE49-F238E27FC236}">
                    <a16:creationId xmlns:a16="http://schemas.microsoft.com/office/drawing/2014/main" id="{19A8E12C-B610-9B41-874C-A8978BA55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88" y="294385"/>
                <a:ext cx="8931762" cy="662101"/>
              </a:xfrm>
              <a:prstGeom prst="rect">
                <a:avLst/>
              </a:prstGeom>
              <a:blipFill>
                <a:blip r:embed="rId3"/>
                <a:stretch>
                  <a:fillRect l="-3125" t="-45283" b="-490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tangolo 4">
            <a:extLst>
              <a:ext uri="{FF2B5EF4-FFF2-40B4-BE49-F238E27FC236}">
                <a16:creationId xmlns:a16="http://schemas.microsoft.com/office/drawing/2014/main" id="{A2AE2F1C-2AEE-5240-8140-58556514C835}"/>
              </a:ext>
            </a:extLst>
          </p:cNvPr>
          <p:cNvSpPr/>
          <p:nvPr/>
        </p:nvSpPr>
        <p:spPr>
          <a:xfrm>
            <a:off x="11565924" y="0"/>
            <a:ext cx="626075" cy="6858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EC2F83D-F030-DE46-B734-3BD3C2A28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8105" y="6055483"/>
            <a:ext cx="802517" cy="802517"/>
          </a:xfrm>
          <a:prstGeom prst="rect">
            <a:avLst/>
          </a:prstGeom>
          <a:effectLst/>
        </p:spPr>
      </p:pic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61AB370E-22A2-8E68-1F6F-9311A89239BB}"/>
              </a:ext>
            </a:extLst>
          </p:cNvPr>
          <p:cNvSpPr txBox="1"/>
          <p:nvPr/>
        </p:nvSpPr>
        <p:spPr>
          <a:xfrm>
            <a:off x="269388" y="1096362"/>
            <a:ext cx="5585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By decreasing the minimum SNR and we assume L = 7 dB: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C9996C72-F30E-E191-2551-562453B5B25D}"/>
                  </a:ext>
                </a:extLst>
              </p:cNvPr>
              <p:cNvSpPr txBox="1"/>
              <p:nvPr/>
            </p:nvSpPr>
            <p:spPr>
              <a:xfrm>
                <a:off x="356753" y="1684683"/>
                <a:ext cx="21019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𝑆𝑁𝑅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C9996C72-F30E-E191-2551-562453B5B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753" y="1684683"/>
                <a:ext cx="2101986" cy="400110"/>
              </a:xfrm>
              <a:prstGeom prst="rect">
                <a:avLst/>
              </a:prstGeom>
              <a:blipFill>
                <a:blip r:embed="rId5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E8D02B08-8FFB-876D-C27A-EC6C1D9CFCD6}"/>
                  </a:ext>
                </a:extLst>
              </p:cNvPr>
              <p:cNvSpPr txBox="1"/>
              <p:nvPr/>
            </p:nvSpPr>
            <p:spPr>
              <a:xfrm>
                <a:off x="356753" y="2084793"/>
                <a:ext cx="21019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𝑆𝑁𝑅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16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E8D02B08-8FFB-876D-C27A-EC6C1D9CF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753" y="2084793"/>
                <a:ext cx="2101986" cy="400110"/>
              </a:xfrm>
              <a:prstGeom prst="rect">
                <a:avLst/>
              </a:prstGeom>
              <a:blipFill>
                <a:blip r:embed="rId6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C064A6F3-6F60-1008-1A30-21587CA5AAB4}"/>
                  </a:ext>
                </a:extLst>
              </p:cNvPr>
              <p:cNvSpPr txBox="1"/>
              <p:nvPr/>
            </p:nvSpPr>
            <p:spPr>
              <a:xfrm>
                <a:off x="373878" y="2522772"/>
                <a:ext cx="21019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𝑆𝑁𝑅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C064A6F3-6F60-1008-1A30-21587CA5A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78" y="2522772"/>
                <a:ext cx="2101986" cy="400110"/>
              </a:xfrm>
              <a:prstGeom prst="rect">
                <a:avLst/>
              </a:prstGeom>
              <a:blipFill>
                <a:blip r:embed="rId7"/>
                <a:stretch>
                  <a:fillRect b="-218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58DD608C-0909-B9FE-F6BD-8716C783A3EC}"/>
                  </a:ext>
                </a:extLst>
              </p:cNvPr>
              <p:cNvSpPr txBox="1"/>
              <p:nvPr/>
            </p:nvSpPr>
            <p:spPr>
              <a:xfrm>
                <a:off x="5660597" y="1683090"/>
                <a:ext cx="19923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193.90 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58DD608C-0909-B9FE-F6BD-8716C783A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597" y="1683090"/>
                <a:ext cx="1992340" cy="400110"/>
              </a:xfrm>
              <a:prstGeom prst="rect">
                <a:avLst/>
              </a:prstGeom>
              <a:blipFill>
                <a:blip r:embed="rId8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4E7B6B80-FAC6-2DDD-0EE8-B4E98E25CA47}"/>
                  </a:ext>
                </a:extLst>
              </p:cNvPr>
              <p:cNvSpPr txBox="1"/>
              <p:nvPr/>
            </p:nvSpPr>
            <p:spPr>
              <a:xfrm>
                <a:off x="5660597" y="2106725"/>
                <a:ext cx="19923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122.34 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4E7B6B80-FAC6-2DDD-0EE8-B4E98E25C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597" y="2106725"/>
                <a:ext cx="1992340" cy="400110"/>
              </a:xfrm>
              <a:prstGeom prst="rect">
                <a:avLst/>
              </a:prstGeom>
              <a:blipFill>
                <a:blip r:embed="rId9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C065E3B8-4C87-5B66-F62F-978493B3479F}"/>
                  </a:ext>
                </a:extLst>
              </p:cNvPr>
              <p:cNvSpPr txBox="1"/>
              <p:nvPr/>
            </p:nvSpPr>
            <p:spPr>
              <a:xfrm>
                <a:off x="5660597" y="2491446"/>
                <a:ext cx="184967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77.19 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C065E3B8-4C87-5B66-F62F-978493B34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597" y="2491446"/>
                <a:ext cx="1849673" cy="400110"/>
              </a:xfrm>
              <a:prstGeom prst="rect">
                <a:avLst/>
              </a:prstGeom>
              <a:blipFill>
                <a:blip r:embed="rId10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DFDE216C-3722-D40A-19CB-92756DF9ED75}"/>
                  </a:ext>
                </a:extLst>
              </p:cNvPr>
              <p:cNvSpPr txBox="1"/>
              <p:nvPr/>
            </p:nvSpPr>
            <p:spPr>
              <a:xfrm>
                <a:off x="269388" y="3302303"/>
                <a:ext cx="60977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A possible solution can be to reduce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𝐵𝐹</m:t>
                        </m:r>
                      </m:sub>
                    </m:sSub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GB" dirty="0"/>
                  <a:t> with L = 7 dB without neglect assumption of Swerling 2 target (SNR = 20 dB):</a:t>
                </a:r>
              </a:p>
            </p:txBody>
          </p:sp>
        </mc:Choice>
        <mc:Fallback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DFDE216C-3722-D40A-19CB-92756DF9E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88" y="3302303"/>
                <a:ext cx="6097719" cy="646331"/>
              </a:xfrm>
              <a:prstGeom prst="rect">
                <a:avLst/>
              </a:prstGeom>
              <a:blipFill>
                <a:blip r:embed="rId11"/>
                <a:stretch>
                  <a:fillRect l="-832" t="-5769" b="-115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asellaDiTesto 52">
                <a:extLst>
                  <a:ext uri="{FF2B5EF4-FFF2-40B4-BE49-F238E27FC236}">
                    <a16:creationId xmlns:a16="http://schemas.microsoft.com/office/drawing/2014/main" id="{875690FE-216A-057F-55DA-AB268BD8D2C8}"/>
                  </a:ext>
                </a:extLst>
              </p:cNvPr>
              <p:cNvSpPr txBox="1"/>
              <p:nvPr/>
            </p:nvSpPr>
            <p:spPr>
              <a:xfrm>
                <a:off x="5662529" y="4090533"/>
                <a:ext cx="18496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49.17 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53" name="CasellaDiTesto 52">
                <a:extLst>
                  <a:ext uri="{FF2B5EF4-FFF2-40B4-BE49-F238E27FC236}">
                    <a16:creationId xmlns:a16="http://schemas.microsoft.com/office/drawing/2014/main" id="{875690FE-216A-057F-55DA-AB268BD8D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529" y="4090533"/>
                <a:ext cx="1849674" cy="400110"/>
              </a:xfrm>
              <a:prstGeom prst="rect">
                <a:avLst/>
              </a:prstGeom>
              <a:blipFill>
                <a:blip r:embed="rId12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CasellaDiTesto 80">
                <a:extLst>
                  <a:ext uri="{FF2B5EF4-FFF2-40B4-BE49-F238E27FC236}">
                    <a16:creationId xmlns:a16="http://schemas.microsoft.com/office/drawing/2014/main" id="{F1F499F3-5C0E-BA3B-53D6-DFD9D57983D0}"/>
                  </a:ext>
                </a:extLst>
              </p:cNvPr>
              <p:cNvSpPr txBox="1"/>
              <p:nvPr/>
            </p:nvSpPr>
            <p:spPr>
              <a:xfrm>
                <a:off x="7756739" y="4054542"/>
                <a:ext cx="13720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𝑎𝑧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7.2°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81" name="CasellaDiTesto 80">
                <a:extLst>
                  <a:ext uri="{FF2B5EF4-FFF2-40B4-BE49-F238E27FC236}">
                    <a16:creationId xmlns:a16="http://schemas.microsoft.com/office/drawing/2014/main" id="{F1F499F3-5C0E-BA3B-53D6-DFD9D5798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739" y="4054542"/>
                <a:ext cx="1372042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CasellaDiTesto 81">
                <a:extLst>
                  <a:ext uri="{FF2B5EF4-FFF2-40B4-BE49-F238E27FC236}">
                    <a16:creationId xmlns:a16="http://schemas.microsoft.com/office/drawing/2014/main" id="{35153F33-D7B5-8FF4-07F8-42CEC765F06D}"/>
                  </a:ext>
                </a:extLst>
              </p:cNvPr>
              <p:cNvSpPr txBox="1"/>
              <p:nvPr/>
            </p:nvSpPr>
            <p:spPr>
              <a:xfrm>
                <a:off x="9201150" y="4088510"/>
                <a:ext cx="207412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0.3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82" name="CasellaDiTesto 81">
                <a:extLst>
                  <a:ext uri="{FF2B5EF4-FFF2-40B4-BE49-F238E27FC236}">
                    <a16:creationId xmlns:a16="http://schemas.microsoft.com/office/drawing/2014/main" id="{35153F33-D7B5-8FF4-07F8-42CEC765F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1150" y="4088510"/>
                <a:ext cx="2074124" cy="400110"/>
              </a:xfrm>
              <a:prstGeom prst="rect">
                <a:avLst/>
              </a:prstGeom>
              <a:blipFill>
                <a:blip r:embed="rId14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CasellaDiTesto 82">
                <a:extLst>
                  <a:ext uri="{FF2B5EF4-FFF2-40B4-BE49-F238E27FC236}">
                    <a16:creationId xmlns:a16="http://schemas.microsoft.com/office/drawing/2014/main" id="{FD7154CF-20CC-2399-251D-246B61546E32}"/>
                  </a:ext>
                </a:extLst>
              </p:cNvPr>
              <p:cNvSpPr txBox="1"/>
              <p:nvPr/>
            </p:nvSpPr>
            <p:spPr>
              <a:xfrm>
                <a:off x="269388" y="4088510"/>
                <a:ext cx="1858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𝑑𝑤𝑒𝑙𝑙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0.04 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83" name="CasellaDiTesto 82">
                <a:extLst>
                  <a:ext uri="{FF2B5EF4-FFF2-40B4-BE49-F238E27FC236}">
                    <a16:creationId xmlns:a16="http://schemas.microsoft.com/office/drawing/2014/main" id="{FD7154CF-20CC-2399-251D-246B61546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88" y="4088510"/>
                <a:ext cx="1858907" cy="400110"/>
              </a:xfrm>
              <a:prstGeom prst="rect">
                <a:avLst/>
              </a:prstGeom>
              <a:blipFill>
                <a:blip r:embed="rId15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F846FEC6-2709-9605-8AE0-B293B69C00F8}"/>
                  </a:ext>
                </a:extLst>
              </p:cNvPr>
              <p:cNvSpPr txBox="1"/>
              <p:nvPr/>
            </p:nvSpPr>
            <p:spPr>
              <a:xfrm>
                <a:off x="2216114" y="4097200"/>
                <a:ext cx="1940018" cy="423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𝑐h𝑖𝑟𝑝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66.7</m:t>
                      </m:r>
                      <m:r>
                        <a:rPr lang="en-GB" sz="2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F846FEC6-2709-9605-8AE0-B293B69C0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114" y="4097200"/>
                <a:ext cx="1940018" cy="423770"/>
              </a:xfrm>
              <a:prstGeom prst="rect">
                <a:avLst/>
              </a:prstGeom>
              <a:blipFill>
                <a:blip r:embed="rId16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92158E9D-333A-322F-22B4-095B3EA1BF99}"/>
                  </a:ext>
                </a:extLst>
              </p:cNvPr>
              <p:cNvSpPr txBox="1"/>
              <p:nvPr/>
            </p:nvSpPr>
            <p:spPr>
              <a:xfrm>
                <a:off x="1426804" y="4628496"/>
                <a:ext cx="1335109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𝑓𝑓𝑡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92158E9D-333A-322F-22B4-095B3EA1B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804" y="4628496"/>
                <a:ext cx="1335109" cy="424732"/>
              </a:xfrm>
              <a:prstGeom prst="rect">
                <a:avLst/>
              </a:prstGeom>
              <a:blipFill>
                <a:blip r:embed="rId17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4C6FAE9E-1008-C4B1-A099-6769F538D687}"/>
              </a:ext>
            </a:extLst>
          </p:cNvPr>
          <p:cNvSpPr txBox="1"/>
          <p:nvPr/>
        </p:nvSpPr>
        <p:spPr>
          <a:xfrm>
            <a:off x="214233" y="5127443"/>
            <a:ext cx="6097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 By </a:t>
            </a:r>
            <a:r>
              <a:rPr lang="it-IT" dirty="0" err="1"/>
              <a:t>replacing</a:t>
            </a:r>
            <a:r>
              <a:rPr lang="it-IT" dirty="0"/>
              <a:t> the </a:t>
            </a:r>
            <a:r>
              <a:rPr lang="en-GB" dirty="0"/>
              <a:t>assumption of Swerling 2 target with Swerling 0 -&gt; SNR = 13.2 dB: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262D037E-C49B-A08F-0EDF-6F4922F9B09B}"/>
                  </a:ext>
                </a:extLst>
              </p:cNvPr>
              <p:cNvSpPr txBox="1"/>
              <p:nvPr/>
            </p:nvSpPr>
            <p:spPr>
              <a:xfrm>
                <a:off x="5442270" y="5785243"/>
                <a:ext cx="18496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10.27 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262D037E-C49B-A08F-0EDF-6F4922F9B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270" y="5785243"/>
                <a:ext cx="1849674" cy="400110"/>
              </a:xfrm>
              <a:prstGeom prst="rect">
                <a:avLst/>
              </a:prstGeom>
              <a:blipFill>
                <a:blip r:embed="rId18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7296ACAB-0C0E-98EB-707D-64D736AF80ED}"/>
                  </a:ext>
                </a:extLst>
              </p:cNvPr>
              <p:cNvSpPr txBox="1"/>
              <p:nvPr/>
            </p:nvSpPr>
            <p:spPr>
              <a:xfrm>
                <a:off x="379811" y="5776553"/>
                <a:ext cx="1858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𝑑𝑤𝑒𝑙𝑙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0.04 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7296ACAB-0C0E-98EB-707D-64D736AF8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11" y="5776553"/>
                <a:ext cx="1858907" cy="400110"/>
              </a:xfrm>
              <a:prstGeom prst="rect">
                <a:avLst/>
              </a:prstGeom>
              <a:blipFill>
                <a:blip r:embed="rId19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BAD59A75-DA6D-9983-7207-38546EA9A777}"/>
                  </a:ext>
                </a:extLst>
              </p:cNvPr>
              <p:cNvSpPr txBox="1"/>
              <p:nvPr/>
            </p:nvSpPr>
            <p:spPr>
              <a:xfrm>
                <a:off x="2326537" y="5785243"/>
                <a:ext cx="1940018" cy="423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𝑐h𝑖𝑟𝑝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66.7</m:t>
                      </m:r>
                      <m:r>
                        <a:rPr lang="en-GB" sz="2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BAD59A75-DA6D-9983-7207-38546EA9A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537" y="5785243"/>
                <a:ext cx="1940018" cy="423770"/>
              </a:xfrm>
              <a:prstGeom prst="rect">
                <a:avLst/>
              </a:prstGeom>
              <a:blipFill>
                <a:blip r:embed="rId20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4E057063-93E7-C8EE-516A-D2683715E650}"/>
                  </a:ext>
                </a:extLst>
              </p:cNvPr>
              <p:cNvSpPr txBox="1"/>
              <p:nvPr/>
            </p:nvSpPr>
            <p:spPr>
              <a:xfrm>
                <a:off x="1537227" y="6316539"/>
                <a:ext cx="1335109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𝑓𝑓𝑡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4E057063-93E7-C8EE-516A-D2683715E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227" y="6316539"/>
                <a:ext cx="1335109" cy="424732"/>
              </a:xfrm>
              <a:prstGeom prst="rect">
                <a:avLst/>
              </a:prstGeom>
              <a:blipFill>
                <a:blip r:embed="rId21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61101853-DF85-DECA-39FE-A6CD6615F299}"/>
                  </a:ext>
                </a:extLst>
              </p:cNvPr>
              <p:cNvSpPr txBox="1"/>
              <p:nvPr/>
            </p:nvSpPr>
            <p:spPr>
              <a:xfrm>
                <a:off x="7686396" y="5772023"/>
                <a:ext cx="13720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𝑎𝑧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7.2°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61101853-DF85-DECA-39FE-A6CD6615F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6396" y="5772023"/>
                <a:ext cx="1372042" cy="4001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2CCD7CC7-C2C4-6D1D-0FF6-FA8239A235BA}"/>
                  </a:ext>
                </a:extLst>
              </p:cNvPr>
              <p:cNvSpPr txBox="1"/>
              <p:nvPr/>
            </p:nvSpPr>
            <p:spPr>
              <a:xfrm>
                <a:off x="9146257" y="5776576"/>
                <a:ext cx="207412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0.3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2CCD7CC7-C2C4-6D1D-0FF6-FA8239A235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6257" y="5776576"/>
                <a:ext cx="2074124" cy="400110"/>
              </a:xfrm>
              <a:prstGeom prst="rect">
                <a:avLst/>
              </a:prstGeom>
              <a:blipFill>
                <a:blip r:embed="rId23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1950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olo 1">
                <a:extLst>
                  <a:ext uri="{FF2B5EF4-FFF2-40B4-BE49-F238E27FC236}">
                    <a16:creationId xmlns:a16="http://schemas.microsoft.com/office/drawing/2014/main" id="{19A8E12C-B610-9B41-874C-A8978BA556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4515" y="175552"/>
                <a:ext cx="8931762" cy="66210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it-IT" sz="4800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Result f</a:t>
                </a:r>
                <a14:m>
                  <m:oMath xmlns:m="http://schemas.openxmlformats.org/officeDocument/2006/math"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it-IT" sz="4800" b="0" i="0" dirty="0" smtClean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quad</m:t>
                    </m:r>
                    <m:r>
                      <m:rPr>
                        <m:nor/>
                      </m:rPr>
                      <a:rPr lang="it-IT" sz="480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. </m:t>
                    </m:r>
                    <m:r>
                      <m:rPr>
                        <m:nor/>
                      </m:rPr>
                      <a:rPr lang="it-IT" sz="480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drones</m:t>
                    </m:r>
                  </m:oMath>
                </a14:m>
                <a:endParaRPr lang="it-IT" sz="48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" name="Titolo 1">
                <a:extLst>
                  <a:ext uri="{FF2B5EF4-FFF2-40B4-BE49-F238E27FC236}">
                    <a16:creationId xmlns:a16="http://schemas.microsoft.com/office/drawing/2014/main" id="{19A8E12C-B610-9B41-874C-A8978BA55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15" y="175552"/>
                <a:ext cx="8931762" cy="662101"/>
              </a:xfrm>
              <a:prstGeom prst="rect">
                <a:avLst/>
              </a:prstGeom>
              <a:blipFill>
                <a:blip r:embed="rId2"/>
                <a:stretch>
                  <a:fillRect l="-3267" t="-45283" b="-490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tangolo 4">
            <a:extLst>
              <a:ext uri="{FF2B5EF4-FFF2-40B4-BE49-F238E27FC236}">
                <a16:creationId xmlns:a16="http://schemas.microsoft.com/office/drawing/2014/main" id="{A2AE2F1C-2AEE-5240-8140-58556514C835}"/>
              </a:ext>
            </a:extLst>
          </p:cNvPr>
          <p:cNvSpPr/>
          <p:nvPr/>
        </p:nvSpPr>
        <p:spPr>
          <a:xfrm>
            <a:off x="11565924" y="0"/>
            <a:ext cx="626075" cy="6858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EC2F83D-F030-DE46-B734-3BD3C2A28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8105" y="6055483"/>
            <a:ext cx="802517" cy="802517"/>
          </a:xfrm>
          <a:prstGeom prst="rect">
            <a:avLst/>
          </a:prstGeom>
          <a:effectLst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4C45B992-58E4-2ACC-32E4-6CD838476435}"/>
                  </a:ext>
                </a:extLst>
              </p:cNvPr>
              <p:cNvSpPr txBox="1"/>
              <p:nvPr/>
            </p:nvSpPr>
            <p:spPr>
              <a:xfrm>
                <a:off x="7650909" y="2486157"/>
                <a:ext cx="716670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4C45B992-58E4-2ACC-32E4-6CD838476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909" y="2486157"/>
                <a:ext cx="716670" cy="299249"/>
              </a:xfrm>
              <a:prstGeom prst="rect">
                <a:avLst/>
              </a:prstGeom>
              <a:blipFill>
                <a:blip r:embed="rId4"/>
                <a:stretch>
                  <a:fillRect l="-3448" r="-5172" b="-2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38250BAD-A9D6-59F6-81FE-828D43A4FCE0}"/>
                  </a:ext>
                </a:extLst>
              </p:cNvPr>
              <p:cNvSpPr txBox="1"/>
              <p:nvPr/>
            </p:nvSpPr>
            <p:spPr>
              <a:xfrm>
                <a:off x="9826781" y="2908839"/>
                <a:ext cx="14267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𝐵𝐹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=0.005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38250BAD-A9D6-59F6-81FE-828D43A4F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6781" y="2908839"/>
                <a:ext cx="1426737" cy="276999"/>
              </a:xfrm>
              <a:prstGeom prst="rect">
                <a:avLst/>
              </a:prstGeom>
              <a:blipFill>
                <a:blip r:embed="rId5"/>
                <a:stretch>
                  <a:fillRect l="-3509" t="-4167" r="-1754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FC55B4F6-2A10-3B50-BBA0-2C18F85FDA9A}"/>
                  </a:ext>
                </a:extLst>
              </p:cNvPr>
              <p:cNvSpPr txBox="1"/>
              <p:nvPr/>
            </p:nvSpPr>
            <p:spPr>
              <a:xfrm>
                <a:off x="7559395" y="4039693"/>
                <a:ext cx="2020232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𝑡𝑖𝑝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=62.4255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FC55B4F6-2A10-3B50-BBA0-2C18F85FD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395" y="4039693"/>
                <a:ext cx="2020232" cy="298415"/>
              </a:xfrm>
              <a:prstGeom prst="rect">
                <a:avLst/>
              </a:prstGeom>
              <a:blipFill>
                <a:blip r:embed="rId6"/>
                <a:stretch>
                  <a:fillRect l="-1250" t="-8333" r="-625" b="-291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96EFA7E4-9885-57AE-7022-0D449401F764}"/>
              </a:ext>
            </a:extLst>
          </p:cNvPr>
          <p:cNvSpPr txBox="1"/>
          <p:nvPr/>
        </p:nvSpPr>
        <p:spPr>
          <a:xfrm>
            <a:off x="7485949" y="1989806"/>
            <a:ext cx="199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Features extracted: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BFCB5E49-E7F4-D996-8E69-28A29447F61D}"/>
                  </a:ext>
                </a:extLst>
              </p:cNvPr>
              <p:cNvSpPr txBox="1"/>
              <p:nvPr/>
            </p:nvSpPr>
            <p:spPr>
              <a:xfrm>
                <a:off x="7722150" y="4822119"/>
                <a:ext cx="7466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BFCB5E49-E7F4-D996-8E69-28A29447F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150" y="4822119"/>
                <a:ext cx="746679" cy="276999"/>
              </a:xfrm>
              <a:prstGeom prst="rect">
                <a:avLst/>
              </a:prstGeom>
              <a:blipFill>
                <a:blip r:embed="rId7"/>
                <a:stretch>
                  <a:fillRect l="-6780" r="-6780" b="-13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CasellaDiTesto 80">
                <a:extLst>
                  <a:ext uri="{FF2B5EF4-FFF2-40B4-BE49-F238E27FC236}">
                    <a16:creationId xmlns:a16="http://schemas.microsoft.com/office/drawing/2014/main" id="{AC07B756-EB39-459F-F2CA-E612C10A0071}"/>
                  </a:ext>
                </a:extLst>
              </p:cNvPr>
              <p:cNvSpPr txBox="1"/>
              <p:nvPr/>
            </p:nvSpPr>
            <p:spPr>
              <a:xfrm>
                <a:off x="7209210" y="5387755"/>
                <a:ext cx="1831334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𝑡𝑖𝑝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1" name="CasellaDiTesto 80">
                <a:extLst>
                  <a:ext uri="{FF2B5EF4-FFF2-40B4-BE49-F238E27FC236}">
                    <a16:creationId xmlns:a16="http://schemas.microsoft.com/office/drawing/2014/main" id="{AC07B756-EB39-459F-F2CA-E612C10A0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210" y="5387755"/>
                <a:ext cx="1831334" cy="390748"/>
              </a:xfrm>
              <a:prstGeom prst="rect">
                <a:avLst/>
              </a:prstGeom>
              <a:blipFill>
                <a:blip r:embed="rId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ABE364D-A859-B47E-B7F9-B9CA3AF27B10}"/>
                  </a:ext>
                </a:extLst>
              </p:cNvPr>
              <p:cNvSpPr txBox="1"/>
              <p:nvPr/>
            </p:nvSpPr>
            <p:spPr>
              <a:xfrm>
                <a:off x="9200471" y="4721005"/>
                <a:ext cx="1174809" cy="56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𝐵𝐹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ABE364D-A859-B47E-B7F9-B9CA3AF27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0471" y="4721005"/>
                <a:ext cx="1174809" cy="567207"/>
              </a:xfrm>
              <a:prstGeom prst="rect">
                <a:avLst/>
              </a:prstGeom>
              <a:blipFill>
                <a:blip r:embed="rId9"/>
                <a:stretch>
                  <a:fillRect l="-4301" t="-4348" r="-1075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CasellaDiTesto 81">
                <a:extLst>
                  <a:ext uri="{FF2B5EF4-FFF2-40B4-BE49-F238E27FC236}">
                    <a16:creationId xmlns:a16="http://schemas.microsoft.com/office/drawing/2014/main" id="{4672F6E5-3A9B-6A98-4F2A-4C9F199BA1DF}"/>
                  </a:ext>
                </a:extLst>
              </p:cNvPr>
              <p:cNvSpPr txBox="1"/>
              <p:nvPr/>
            </p:nvSpPr>
            <p:spPr>
              <a:xfrm>
                <a:off x="9129167" y="5481102"/>
                <a:ext cx="19297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 628.318 rad/s </a:t>
                </a:r>
              </a:p>
            </p:txBody>
          </p:sp>
        </mc:Choice>
        <mc:Fallback>
          <p:sp>
            <p:nvSpPr>
              <p:cNvPr id="82" name="CasellaDiTesto 81">
                <a:extLst>
                  <a:ext uri="{FF2B5EF4-FFF2-40B4-BE49-F238E27FC236}">
                    <a16:creationId xmlns:a16="http://schemas.microsoft.com/office/drawing/2014/main" id="{4672F6E5-3A9B-6A98-4F2A-4C9F199BA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9167" y="5481102"/>
                <a:ext cx="1929740" cy="369332"/>
              </a:xfrm>
              <a:prstGeom prst="rect">
                <a:avLst/>
              </a:prstGeom>
              <a:blipFill>
                <a:blip r:embed="rId10"/>
                <a:stretch>
                  <a:fillRect t="-6667" r="-3947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CasellaDiTesto 82">
                <a:extLst>
                  <a:ext uri="{FF2B5EF4-FFF2-40B4-BE49-F238E27FC236}">
                    <a16:creationId xmlns:a16="http://schemas.microsoft.com/office/drawing/2014/main" id="{F7EFF7F4-D863-ADBF-1AAC-2293336AF5C6}"/>
                  </a:ext>
                </a:extLst>
              </p:cNvPr>
              <p:cNvSpPr txBox="1"/>
              <p:nvPr/>
            </p:nvSpPr>
            <p:spPr>
              <a:xfrm>
                <a:off x="8258395" y="5983134"/>
                <a:ext cx="1929740" cy="479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𝑡𝑖𝑝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den>
                    </m:f>
                  </m:oMath>
                </a14:m>
                <a:r>
                  <a:rPr lang="en-GB" dirty="0"/>
                  <a:t>  = 0.0994 m</a:t>
                </a:r>
              </a:p>
            </p:txBody>
          </p:sp>
        </mc:Choice>
        <mc:Fallback>
          <p:sp>
            <p:nvSpPr>
              <p:cNvPr id="83" name="CasellaDiTesto 82">
                <a:extLst>
                  <a:ext uri="{FF2B5EF4-FFF2-40B4-BE49-F238E27FC236}">
                    <a16:creationId xmlns:a16="http://schemas.microsoft.com/office/drawing/2014/main" id="{F7EFF7F4-D863-ADBF-1AAC-2293336AF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395" y="5983134"/>
                <a:ext cx="1929740" cy="479683"/>
              </a:xfrm>
              <a:prstGeom prst="rect">
                <a:avLst/>
              </a:prstGeom>
              <a:blipFill>
                <a:blip r:embed="rId11"/>
                <a:stretch>
                  <a:fillRect r="-1961" b="-102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96B394A-DDF1-A676-2887-0376E3FD8E0A}"/>
              </a:ext>
            </a:extLst>
          </p:cNvPr>
          <p:cNvSpPr txBox="1"/>
          <p:nvPr/>
        </p:nvSpPr>
        <p:spPr>
          <a:xfrm>
            <a:off x="973777" y="5878286"/>
            <a:ext cx="2005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real values are: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CasellaDiTesto 83">
                <a:extLst>
                  <a:ext uri="{FF2B5EF4-FFF2-40B4-BE49-F238E27FC236}">
                    <a16:creationId xmlns:a16="http://schemas.microsoft.com/office/drawing/2014/main" id="{4A8C6C3C-EAF5-E58D-3450-739F923A2BBD}"/>
                  </a:ext>
                </a:extLst>
              </p:cNvPr>
              <p:cNvSpPr txBox="1"/>
              <p:nvPr/>
            </p:nvSpPr>
            <p:spPr>
              <a:xfrm>
                <a:off x="973777" y="6267648"/>
                <a:ext cx="11986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.1 </m:t>
                    </m:r>
                  </m:oMath>
                </a14:m>
                <a:r>
                  <a:rPr lang="en-GB" dirty="0"/>
                  <a:t>m</a:t>
                </a:r>
              </a:p>
            </p:txBody>
          </p:sp>
        </mc:Choice>
        <mc:Fallback>
          <p:sp>
            <p:nvSpPr>
              <p:cNvPr id="84" name="CasellaDiTesto 83">
                <a:extLst>
                  <a:ext uri="{FF2B5EF4-FFF2-40B4-BE49-F238E27FC236}">
                    <a16:creationId xmlns:a16="http://schemas.microsoft.com/office/drawing/2014/main" id="{4A8C6C3C-EAF5-E58D-3450-739F923A2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777" y="6267648"/>
                <a:ext cx="1198625" cy="369332"/>
              </a:xfrm>
              <a:prstGeom prst="rect">
                <a:avLst/>
              </a:prstGeom>
              <a:blipFill>
                <a:blip r:embed="rId12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CasellaDiTesto 84">
                <a:extLst>
                  <a:ext uri="{FF2B5EF4-FFF2-40B4-BE49-F238E27FC236}">
                    <a16:creationId xmlns:a16="http://schemas.microsoft.com/office/drawing/2014/main" id="{8E3CA92E-70B1-8989-CFA7-BA819A27D58C}"/>
                  </a:ext>
                </a:extLst>
              </p:cNvPr>
              <p:cNvSpPr txBox="1"/>
              <p:nvPr/>
            </p:nvSpPr>
            <p:spPr>
              <a:xfrm>
                <a:off x="2349339" y="6302529"/>
                <a:ext cx="14267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𝐵𝐹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=0.005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5" name="CasellaDiTesto 84">
                <a:extLst>
                  <a:ext uri="{FF2B5EF4-FFF2-40B4-BE49-F238E27FC236}">
                    <a16:creationId xmlns:a16="http://schemas.microsoft.com/office/drawing/2014/main" id="{8E3CA92E-70B1-8989-CFA7-BA819A27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339" y="6302529"/>
                <a:ext cx="1426737" cy="276999"/>
              </a:xfrm>
              <a:prstGeom prst="rect">
                <a:avLst/>
              </a:prstGeom>
              <a:blipFill>
                <a:blip r:embed="rId13"/>
                <a:stretch>
                  <a:fillRect l="-2632" t="-9091" r="-1754" b="-409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9B8661C-A811-057D-D41B-47AFEF73F36F}"/>
                  </a:ext>
                </a:extLst>
              </p:cNvPr>
              <p:cNvSpPr txBox="1"/>
              <p:nvPr/>
            </p:nvSpPr>
            <p:spPr>
              <a:xfrm>
                <a:off x="7557722" y="1480122"/>
                <a:ext cx="14742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=1249 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𝐻𝑧</m:t>
                      </m:r>
                    </m:oMath>
                  </m:oMathPara>
                </a14:m>
                <a:endParaRPr lang="en-GB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9B8661C-A811-057D-D41B-47AFEF73F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722" y="1480122"/>
                <a:ext cx="1474250" cy="276999"/>
              </a:xfrm>
              <a:prstGeom prst="rect">
                <a:avLst/>
              </a:prstGeom>
              <a:blipFill>
                <a:blip r:embed="rId14"/>
                <a:stretch>
                  <a:fillRect l="-3419" t="-8696" r="-2564" b="-347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F20AE0B0-6D55-B952-461E-F120F9550E9A}"/>
                  </a:ext>
                </a:extLst>
              </p:cNvPr>
              <p:cNvSpPr txBox="1"/>
              <p:nvPr/>
            </p:nvSpPr>
            <p:spPr>
              <a:xfrm>
                <a:off x="9124330" y="1421347"/>
                <a:ext cx="20833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0.0002 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F20AE0B0-6D55-B952-461E-F120F9550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330" y="1421347"/>
                <a:ext cx="2083347" cy="369332"/>
              </a:xfrm>
              <a:prstGeom prst="rect">
                <a:avLst/>
              </a:prstGeom>
              <a:blipFill>
                <a:blip r:embed="rId1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6D9B4A1E-0D11-816A-176F-8A3CFAA3AA43}"/>
                  </a:ext>
                </a:extLst>
              </p:cNvPr>
              <p:cNvSpPr txBox="1"/>
              <p:nvPr/>
            </p:nvSpPr>
            <p:spPr>
              <a:xfrm>
                <a:off x="7352396" y="449126"/>
                <a:ext cx="1858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𝑑𝑤𝑒𝑙𝑙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0.04 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6D9B4A1E-0D11-816A-176F-8A3CFAA3A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2396" y="449126"/>
                <a:ext cx="1858907" cy="400110"/>
              </a:xfrm>
              <a:prstGeom prst="rect">
                <a:avLst/>
              </a:prstGeom>
              <a:blipFill>
                <a:blip r:embed="rId16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DFB797E0-B0E5-44EA-A96F-A503A6C716F6}"/>
                  </a:ext>
                </a:extLst>
              </p:cNvPr>
              <p:cNvSpPr txBox="1"/>
              <p:nvPr/>
            </p:nvSpPr>
            <p:spPr>
              <a:xfrm>
                <a:off x="9267659" y="466817"/>
                <a:ext cx="1940018" cy="423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𝑐h𝑖𝑟𝑝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66.7</m:t>
                      </m:r>
                      <m:r>
                        <a:rPr lang="en-GB" sz="2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DFB797E0-B0E5-44EA-A96F-A503A6C71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7659" y="466817"/>
                <a:ext cx="1940018" cy="423770"/>
              </a:xfrm>
              <a:prstGeom prst="rect">
                <a:avLst/>
              </a:prstGeom>
              <a:blipFill>
                <a:blip r:embed="rId17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FB869AE1-A5EA-2588-22EB-2F5768B69433}"/>
                  </a:ext>
                </a:extLst>
              </p:cNvPr>
              <p:cNvSpPr txBox="1"/>
              <p:nvPr/>
            </p:nvSpPr>
            <p:spPr>
              <a:xfrm>
                <a:off x="7485949" y="951087"/>
                <a:ext cx="1335109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𝑓𝑓𝑡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FB869AE1-A5EA-2588-22EB-2F5768B69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949" y="951087"/>
                <a:ext cx="1335109" cy="424732"/>
              </a:xfrm>
              <a:prstGeom prst="rect">
                <a:avLst/>
              </a:prstGeom>
              <a:blipFill>
                <a:blip r:embed="rId18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3796BAC9-D7D2-7643-E62F-D515ED3A1702}"/>
                  </a:ext>
                </a:extLst>
              </p:cNvPr>
              <p:cNvSpPr txBox="1"/>
              <p:nvPr/>
            </p:nvSpPr>
            <p:spPr>
              <a:xfrm>
                <a:off x="9916193" y="2458443"/>
                <a:ext cx="8315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3796BAC9-D7D2-7643-E62F-D515ED3A1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6193" y="2458443"/>
                <a:ext cx="831574" cy="276999"/>
              </a:xfrm>
              <a:prstGeom prst="rect">
                <a:avLst/>
              </a:prstGeom>
              <a:blipFill>
                <a:blip r:embed="rId19"/>
                <a:stretch>
                  <a:fillRect l="-2985" r="-5970" b="-13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A779244F-17DA-50E1-AEB7-80866FEA15E0}"/>
                  </a:ext>
                </a:extLst>
              </p:cNvPr>
              <p:cNvSpPr txBox="1"/>
              <p:nvPr/>
            </p:nvSpPr>
            <p:spPr>
              <a:xfrm>
                <a:off x="7557722" y="3353418"/>
                <a:ext cx="1356910" cy="5247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𝑡𝑖𝑝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A779244F-17DA-50E1-AEB7-80866FEA1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722" y="3353418"/>
                <a:ext cx="1356910" cy="524759"/>
              </a:xfrm>
              <a:prstGeom prst="rect">
                <a:avLst/>
              </a:prstGeom>
              <a:blipFill>
                <a:blip r:embed="rId20"/>
                <a:stretch>
                  <a:fillRect l="-2804" t="-4762"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2C5D8D1E-F253-C989-A5EB-A0E97868A9FA}"/>
                  </a:ext>
                </a:extLst>
              </p:cNvPr>
              <p:cNvSpPr txBox="1"/>
              <p:nvPr/>
            </p:nvSpPr>
            <p:spPr>
              <a:xfrm>
                <a:off x="7535263" y="2931249"/>
                <a:ext cx="16576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=3748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𝐻𝑧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2C5D8D1E-F253-C989-A5EB-A0E97868A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263" y="2931249"/>
                <a:ext cx="1657698" cy="276999"/>
              </a:xfrm>
              <a:prstGeom prst="rect">
                <a:avLst/>
              </a:prstGeom>
              <a:blipFill>
                <a:blip r:embed="rId21"/>
                <a:stretch>
                  <a:fillRect l="-3817" r="-1527" b="-347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B423144A-FA0F-A2A2-BBAB-7703F5DD0F9C}"/>
                  </a:ext>
                </a:extLst>
              </p:cNvPr>
              <p:cNvSpPr txBox="1"/>
              <p:nvPr/>
            </p:nvSpPr>
            <p:spPr>
              <a:xfrm>
                <a:off x="9200968" y="973949"/>
                <a:ext cx="22975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𝑆𝑁𝑅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13.2 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B423144A-FA0F-A2A2-BBAB-7703F5DD0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0968" y="973949"/>
                <a:ext cx="2297552" cy="400110"/>
              </a:xfrm>
              <a:prstGeom prst="rect">
                <a:avLst/>
              </a:prstGeom>
              <a:blipFill>
                <a:blip r:embed="rId22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magine 11">
            <a:extLst>
              <a:ext uri="{FF2B5EF4-FFF2-40B4-BE49-F238E27FC236}">
                <a16:creationId xmlns:a16="http://schemas.microsoft.com/office/drawing/2014/main" id="{31A8CD1D-F223-0AA4-B2BC-A5D7CFC74BD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6951" y="1211296"/>
            <a:ext cx="5653540" cy="428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74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19A8E12C-B610-9B41-874C-A8978BA55655}"/>
              </a:ext>
            </a:extLst>
          </p:cNvPr>
          <p:cNvSpPr txBox="1">
            <a:spLocks/>
          </p:cNvSpPr>
          <p:nvPr/>
        </p:nvSpPr>
        <p:spPr>
          <a:xfrm>
            <a:off x="269388" y="294385"/>
            <a:ext cx="8931762" cy="6621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Drone model </a:t>
            </a:r>
            <a:r>
              <a:rPr lang="it-IT" sz="4800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parameters</a:t>
            </a:r>
            <a:endParaRPr lang="it-IT" sz="4800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A2AE2F1C-2AEE-5240-8140-58556514C835}"/>
              </a:ext>
            </a:extLst>
          </p:cNvPr>
          <p:cNvSpPr/>
          <p:nvPr/>
        </p:nvSpPr>
        <p:spPr>
          <a:xfrm>
            <a:off x="11565924" y="0"/>
            <a:ext cx="626075" cy="6858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EC2F83D-F030-DE46-B734-3BD3C2A28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8105" y="6055483"/>
            <a:ext cx="802517" cy="802517"/>
          </a:xfrm>
          <a:prstGeom prst="rect">
            <a:avLst/>
          </a:prstGeom>
          <a:effectLst/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ella 6">
                <a:extLst>
                  <a:ext uri="{FF2B5EF4-FFF2-40B4-BE49-F238E27FC236}">
                    <a16:creationId xmlns:a16="http://schemas.microsoft.com/office/drawing/2014/main" id="{81B5085E-F267-A26B-F86E-3477219E0E5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35122" y="1483241"/>
              <a:ext cx="10942175" cy="1497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20451">
                      <a:extLst>
                        <a:ext uri="{9D8B030D-6E8A-4147-A177-3AD203B41FA5}">
                          <a16:colId xmlns:a16="http://schemas.microsoft.com/office/drawing/2014/main" val="2872815747"/>
                        </a:ext>
                      </a:extLst>
                    </a:gridCol>
                    <a:gridCol w="1442788">
                      <a:extLst>
                        <a:ext uri="{9D8B030D-6E8A-4147-A177-3AD203B41FA5}">
                          <a16:colId xmlns:a16="http://schemas.microsoft.com/office/drawing/2014/main" val="2499729387"/>
                        </a:ext>
                      </a:extLst>
                    </a:gridCol>
                    <a:gridCol w="1247969">
                      <a:extLst>
                        <a:ext uri="{9D8B030D-6E8A-4147-A177-3AD203B41FA5}">
                          <a16:colId xmlns:a16="http://schemas.microsoft.com/office/drawing/2014/main" val="609501374"/>
                        </a:ext>
                      </a:extLst>
                    </a:gridCol>
                    <a:gridCol w="1750947">
                      <a:extLst>
                        <a:ext uri="{9D8B030D-6E8A-4147-A177-3AD203B41FA5}">
                          <a16:colId xmlns:a16="http://schemas.microsoft.com/office/drawing/2014/main" val="552882442"/>
                        </a:ext>
                      </a:extLst>
                    </a:gridCol>
                    <a:gridCol w="1619027">
                      <a:extLst>
                        <a:ext uri="{9D8B030D-6E8A-4147-A177-3AD203B41FA5}">
                          <a16:colId xmlns:a16="http://schemas.microsoft.com/office/drawing/2014/main" val="1731805712"/>
                        </a:ext>
                      </a:extLst>
                    </a:gridCol>
                    <a:gridCol w="1571055">
                      <a:extLst>
                        <a:ext uri="{9D8B030D-6E8A-4147-A177-3AD203B41FA5}">
                          <a16:colId xmlns:a16="http://schemas.microsoft.com/office/drawing/2014/main" val="4166724035"/>
                        </a:ext>
                      </a:extLst>
                    </a:gridCol>
                    <a:gridCol w="1489938">
                      <a:extLst>
                        <a:ext uri="{9D8B030D-6E8A-4147-A177-3AD203B41FA5}">
                          <a16:colId xmlns:a16="http://schemas.microsoft.com/office/drawing/2014/main" val="28157205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𝑀𝑜𝑑𝑒𝑙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2001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𝑅𝑒𝑥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 450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42</m:t>
                                </m:r>
                                <m: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𝑚𝑚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325</m:t>
                                </m:r>
                                <m: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𝑚𝑚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  <m: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𝑟𝑒𝑣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906135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𝑅𝑒𝑥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 500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57</m:t>
                                </m:r>
                                <m:r>
                                  <a:rPr lang="it-IT" sz="1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1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mm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470</m:t>
                                </m:r>
                                <m: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𝑚𝑚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46 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𝑟𝑒𝑣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36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1834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𝑅𝑒𝑥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 600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  <m:r>
                                  <a:rPr lang="it-IT" sz="1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1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mm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600</m:t>
                                </m:r>
                                <m: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𝑚𝑚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40 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𝑟𝑒𝑣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46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2814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ella 6">
                <a:extLst>
                  <a:ext uri="{FF2B5EF4-FFF2-40B4-BE49-F238E27FC236}">
                    <a16:creationId xmlns:a16="http://schemas.microsoft.com/office/drawing/2014/main" id="{81B5085E-F267-A26B-F86E-3477219E0E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1701365"/>
                  </p:ext>
                </p:extLst>
              </p:nvPr>
            </p:nvGraphicFramePr>
            <p:xfrm>
              <a:off x="535122" y="1483241"/>
              <a:ext cx="10942175" cy="1497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20451">
                      <a:extLst>
                        <a:ext uri="{9D8B030D-6E8A-4147-A177-3AD203B41FA5}">
                          <a16:colId xmlns:a16="http://schemas.microsoft.com/office/drawing/2014/main" val="2872815747"/>
                        </a:ext>
                      </a:extLst>
                    </a:gridCol>
                    <a:gridCol w="1442788">
                      <a:extLst>
                        <a:ext uri="{9D8B030D-6E8A-4147-A177-3AD203B41FA5}">
                          <a16:colId xmlns:a16="http://schemas.microsoft.com/office/drawing/2014/main" val="2499729387"/>
                        </a:ext>
                      </a:extLst>
                    </a:gridCol>
                    <a:gridCol w="1247969">
                      <a:extLst>
                        <a:ext uri="{9D8B030D-6E8A-4147-A177-3AD203B41FA5}">
                          <a16:colId xmlns:a16="http://schemas.microsoft.com/office/drawing/2014/main" val="609501374"/>
                        </a:ext>
                      </a:extLst>
                    </a:gridCol>
                    <a:gridCol w="1750947">
                      <a:extLst>
                        <a:ext uri="{9D8B030D-6E8A-4147-A177-3AD203B41FA5}">
                          <a16:colId xmlns:a16="http://schemas.microsoft.com/office/drawing/2014/main" val="552882442"/>
                        </a:ext>
                      </a:extLst>
                    </a:gridCol>
                    <a:gridCol w="1619027">
                      <a:extLst>
                        <a:ext uri="{9D8B030D-6E8A-4147-A177-3AD203B41FA5}">
                          <a16:colId xmlns:a16="http://schemas.microsoft.com/office/drawing/2014/main" val="1731805712"/>
                        </a:ext>
                      </a:extLst>
                    </a:gridCol>
                    <a:gridCol w="1571055">
                      <a:extLst>
                        <a:ext uri="{9D8B030D-6E8A-4147-A177-3AD203B41FA5}">
                          <a16:colId xmlns:a16="http://schemas.microsoft.com/office/drawing/2014/main" val="4166724035"/>
                        </a:ext>
                      </a:extLst>
                    </a:gridCol>
                    <a:gridCol w="1489938">
                      <a:extLst>
                        <a:ext uri="{9D8B030D-6E8A-4147-A177-3AD203B41FA5}">
                          <a16:colId xmlns:a16="http://schemas.microsoft.com/office/drawing/2014/main" val="2815720504"/>
                        </a:ext>
                      </a:extLst>
                    </a:gridCol>
                  </a:tblGrid>
                  <a:tr h="390398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699" r="-504196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126316" r="-532456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263265" r="-519388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257971" r="-268841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385938" r="-18984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501613" r="-95968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637607" r="-1709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42001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699" t="-106897" r="-504196" b="-2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126316" t="-106897" r="-532456" b="-2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263265" t="-106897" r="-519388" b="-2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257971" t="-106897" r="-268841" b="-2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385938" t="-106897" r="-189844" b="-2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501613" t="-106897" r="-95968" b="-2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637607" t="-106897" r="-1709" b="-2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906135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699" t="-200000" r="-504196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126316" t="-200000" r="-532456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263265" t="-200000" r="-519388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257971" t="-200000" r="-268841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385938" t="-200000" r="-189844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501613" t="-200000" r="-95968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637607" t="-200000" r="-1709" b="-1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834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699" t="-310345" r="-504196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126316" t="-310345" r="-532456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263265" t="-310345" r="-519388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257971" t="-310345" r="-268841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385938" t="-310345" r="-189844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501613" t="-310345" r="-95968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637607" t="-310345" r="-1709" b="-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92814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6C796-1D42-3614-9D2D-618BC6216579}"/>
              </a:ext>
            </a:extLst>
          </p:cNvPr>
          <p:cNvSpPr txBox="1"/>
          <p:nvPr/>
        </p:nvSpPr>
        <p:spPr>
          <a:xfrm>
            <a:off x="535123" y="1035197"/>
            <a:ext cx="199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Helicopter drones: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la 6">
                <a:extLst>
                  <a:ext uri="{FF2B5EF4-FFF2-40B4-BE49-F238E27FC236}">
                    <a16:creationId xmlns:a16="http://schemas.microsoft.com/office/drawing/2014/main" id="{6E6CB94A-46AF-583F-C5C8-94BCC302F0A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35121" y="4446834"/>
              <a:ext cx="10929169" cy="1497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96599">
                      <a:extLst>
                        <a:ext uri="{9D8B030D-6E8A-4147-A177-3AD203B41FA5}">
                          <a16:colId xmlns:a16="http://schemas.microsoft.com/office/drawing/2014/main" val="2872815747"/>
                        </a:ext>
                      </a:extLst>
                    </a:gridCol>
                    <a:gridCol w="1120140">
                      <a:extLst>
                        <a:ext uri="{9D8B030D-6E8A-4147-A177-3AD203B41FA5}">
                          <a16:colId xmlns:a16="http://schemas.microsoft.com/office/drawing/2014/main" val="2499729387"/>
                        </a:ext>
                      </a:extLst>
                    </a:gridCol>
                    <a:gridCol w="1314450">
                      <a:extLst>
                        <a:ext uri="{9D8B030D-6E8A-4147-A177-3AD203B41FA5}">
                          <a16:colId xmlns:a16="http://schemas.microsoft.com/office/drawing/2014/main" val="609501374"/>
                        </a:ext>
                      </a:extLst>
                    </a:gridCol>
                    <a:gridCol w="1314450">
                      <a:extLst>
                        <a:ext uri="{9D8B030D-6E8A-4147-A177-3AD203B41FA5}">
                          <a16:colId xmlns:a16="http://schemas.microsoft.com/office/drawing/2014/main" val="552882442"/>
                        </a:ext>
                      </a:extLst>
                    </a:gridCol>
                    <a:gridCol w="1348740">
                      <a:extLst>
                        <a:ext uri="{9D8B030D-6E8A-4147-A177-3AD203B41FA5}">
                          <a16:colId xmlns:a16="http://schemas.microsoft.com/office/drawing/2014/main" val="1731805712"/>
                        </a:ext>
                      </a:extLst>
                    </a:gridCol>
                    <a:gridCol w="1383030">
                      <a:extLst>
                        <a:ext uri="{9D8B030D-6E8A-4147-A177-3AD203B41FA5}">
                          <a16:colId xmlns:a16="http://schemas.microsoft.com/office/drawing/2014/main" val="4166724035"/>
                        </a:ext>
                      </a:extLst>
                    </a:gridCol>
                    <a:gridCol w="1337310">
                      <a:extLst>
                        <a:ext uri="{9D8B030D-6E8A-4147-A177-3AD203B41FA5}">
                          <a16:colId xmlns:a16="http://schemas.microsoft.com/office/drawing/2014/main" val="2815720504"/>
                        </a:ext>
                      </a:extLst>
                    </a:gridCol>
                    <a:gridCol w="1314450">
                      <a:extLst>
                        <a:ext uri="{9D8B030D-6E8A-4147-A177-3AD203B41FA5}">
                          <a16:colId xmlns:a16="http://schemas.microsoft.com/office/drawing/2014/main" val="11325062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𝑀𝑜𝑑𝑒𝑙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𝜹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GB" dirty="0"/>
                                      <m:t> </m:t>
                                    </m:r>
                                  </m:e>
                                  <m:sub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2001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𝐷𝐽𝐼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𝑀𝑎𝑣𝑖𝑐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𝐴𝑖𝑟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 2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𝑚𝑚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70</m:t>
                                </m:r>
                                <m: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𝑚𝑚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91.6</m:t>
                                </m:r>
                                <m: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𝑟𝑒𝑣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125mm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906135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𝐷𝐽𝐼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𝑀𝑎𝑡𝑟𝑖𝑐𝑒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 300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  <m:r>
                                  <a:rPr lang="it-IT" sz="1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1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mm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266.5</m:t>
                                </m:r>
                                <m: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𝑚𝑚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70 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𝑟𝑒𝑣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315mm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1834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𝐷𝐽𝐼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𝑃h𝑎𝑛𝑡𝑜𝑚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 4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it-IT" sz="1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1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mm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  <m: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𝑚𝑚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116 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𝑟𝑒𝑣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125mm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2814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la 6">
                <a:extLst>
                  <a:ext uri="{FF2B5EF4-FFF2-40B4-BE49-F238E27FC236}">
                    <a16:creationId xmlns:a16="http://schemas.microsoft.com/office/drawing/2014/main" id="{6E6CB94A-46AF-583F-C5C8-94BCC302F0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8827152"/>
                  </p:ext>
                </p:extLst>
              </p:nvPr>
            </p:nvGraphicFramePr>
            <p:xfrm>
              <a:off x="535121" y="4446834"/>
              <a:ext cx="10929169" cy="1497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96599">
                      <a:extLst>
                        <a:ext uri="{9D8B030D-6E8A-4147-A177-3AD203B41FA5}">
                          <a16:colId xmlns:a16="http://schemas.microsoft.com/office/drawing/2014/main" val="2872815747"/>
                        </a:ext>
                      </a:extLst>
                    </a:gridCol>
                    <a:gridCol w="1120140">
                      <a:extLst>
                        <a:ext uri="{9D8B030D-6E8A-4147-A177-3AD203B41FA5}">
                          <a16:colId xmlns:a16="http://schemas.microsoft.com/office/drawing/2014/main" val="2499729387"/>
                        </a:ext>
                      </a:extLst>
                    </a:gridCol>
                    <a:gridCol w="1314450">
                      <a:extLst>
                        <a:ext uri="{9D8B030D-6E8A-4147-A177-3AD203B41FA5}">
                          <a16:colId xmlns:a16="http://schemas.microsoft.com/office/drawing/2014/main" val="609501374"/>
                        </a:ext>
                      </a:extLst>
                    </a:gridCol>
                    <a:gridCol w="1314450">
                      <a:extLst>
                        <a:ext uri="{9D8B030D-6E8A-4147-A177-3AD203B41FA5}">
                          <a16:colId xmlns:a16="http://schemas.microsoft.com/office/drawing/2014/main" val="552882442"/>
                        </a:ext>
                      </a:extLst>
                    </a:gridCol>
                    <a:gridCol w="1348740">
                      <a:extLst>
                        <a:ext uri="{9D8B030D-6E8A-4147-A177-3AD203B41FA5}">
                          <a16:colId xmlns:a16="http://schemas.microsoft.com/office/drawing/2014/main" val="1731805712"/>
                        </a:ext>
                      </a:extLst>
                    </a:gridCol>
                    <a:gridCol w="1383030">
                      <a:extLst>
                        <a:ext uri="{9D8B030D-6E8A-4147-A177-3AD203B41FA5}">
                          <a16:colId xmlns:a16="http://schemas.microsoft.com/office/drawing/2014/main" val="4166724035"/>
                        </a:ext>
                      </a:extLst>
                    </a:gridCol>
                    <a:gridCol w="1337310">
                      <a:extLst>
                        <a:ext uri="{9D8B030D-6E8A-4147-A177-3AD203B41FA5}">
                          <a16:colId xmlns:a16="http://schemas.microsoft.com/office/drawing/2014/main" val="2815720504"/>
                        </a:ext>
                      </a:extLst>
                    </a:gridCol>
                    <a:gridCol w="1314450">
                      <a:extLst>
                        <a:ext uri="{9D8B030D-6E8A-4147-A177-3AD203B41FA5}">
                          <a16:colId xmlns:a16="http://schemas.microsoft.com/office/drawing/2014/main" val="1132506239"/>
                        </a:ext>
                      </a:extLst>
                    </a:gridCol>
                  </a:tblGrid>
                  <a:tr h="390398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704" t="-6452" r="-507746" b="-3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162500" t="-6452" r="-719318" b="-3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224272" t="-6452" r="-514563" b="-3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321154" t="-6452" r="-409615" b="-3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413208" t="-6452" r="-301887" b="-3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499083" t="-6452" r="-193578" b="-3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621905" t="-6452" r="-100952" b="-3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728846" t="-6452" r="-1923" b="-30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42001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704" t="-113793" r="-507746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162500" t="-113793" r="-719318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224272" t="-113793" r="-514563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321154" t="-113793" r="-409615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413208" t="-113793" r="-301887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499083" t="-113793" r="-193578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621905" t="-113793" r="-100952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125mm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906135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704" t="-206667" r="-507746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162500" t="-206667" r="-719318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224272" t="-206667" r="-514563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321154" t="-206667" r="-40961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413208" t="-206667" r="-30188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499083" t="-206667" r="-193578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621905" t="-206667" r="-100952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315mm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1834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704" t="-317241" r="-507746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162500" t="-317241" r="-719318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224272" t="-317241" r="-514563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321154" t="-317241" r="-409615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413208" t="-317241" r="-301887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499083" t="-317241" r="-193578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621905" t="-317241" r="-100952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125mm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2814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955B939-2878-25BE-FF4A-3C208D487244}"/>
              </a:ext>
            </a:extLst>
          </p:cNvPr>
          <p:cNvSpPr txBox="1"/>
          <p:nvPr/>
        </p:nvSpPr>
        <p:spPr>
          <a:xfrm>
            <a:off x="535121" y="3920079"/>
            <a:ext cx="6432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Quadcopter drones: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FBA648ED-B508-1823-8BB7-4D241AE1F6A0}"/>
                  </a:ext>
                </a:extLst>
              </p:cNvPr>
              <p:cNvSpPr txBox="1"/>
              <p:nvPr/>
            </p:nvSpPr>
            <p:spPr>
              <a:xfrm>
                <a:off x="2622297" y="1035197"/>
                <a:ext cx="8854999" cy="391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Drone RCS are supposed to be: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=0.03 </m:t>
                    </m:r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𝑏𝑙𝑎𝑑𝑒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=0.75</m:t>
                    </m:r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dirty="0"/>
                  <a:t>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𝑏𝑜𝑑𝑦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</m:t>
                    </m:r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FBA648ED-B508-1823-8BB7-4D241AE1F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297" y="1035197"/>
                <a:ext cx="8854999" cy="391261"/>
              </a:xfrm>
              <a:prstGeom prst="rect">
                <a:avLst/>
              </a:prstGeom>
              <a:blipFill>
                <a:blip r:embed="rId5"/>
                <a:stretch>
                  <a:fillRect l="-573" t="-6250"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CB436088-3E0F-409C-288B-C51A08328A0D}"/>
                  </a:ext>
                </a:extLst>
              </p:cNvPr>
              <p:cNvSpPr txBox="1"/>
              <p:nvPr/>
            </p:nvSpPr>
            <p:spPr>
              <a:xfrm>
                <a:off x="2584140" y="3901641"/>
                <a:ext cx="8854999" cy="391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Drone RCS are supposed to be: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 </m:t>
                    </m:r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𝑏𝑙𝑎𝑑𝑒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=0.75</m:t>
                    </m:r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dirty="0"/>
                  <a:t>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𝑏𝑜𝑑𝑦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</m:t>
                    </m:r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CB436088-3E0F-409C-288B-C51A08328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140" y="3901641"/>
                <a:ext cx="8854999" cy="391261"/>
              </a:xfrm>
              <a:prstGeom prst="rect">
                <a:avLst/>
              </a:prstGeom>
              <a:blipFill>
                <a:blip r:embed="rId6"/>
                <a:stretch>
                  <a:fillRect l="-573" t="-6452" b="-225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4923CFE0-2964-9BDD-83C7-3DE764A27E84}"/>
              </a:ext>
            </a:extLst>
          </p:cNvPr>
          <p:cNvSpPr txBox="1"/>
          <p:nvPr/>
        </p:nvSpPr>
        <p:spPr>
          <a:xfrm>
            <a:off x="662940" y="6240780"/>
            <a:ext cx="10584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blade flash start to appear when there is 1 point each 1.6 cm,  are much evident for </a:t>
            </a:r>
            <a:r>
              <a:rPr lang="en-GB" dirty="0">
                <a:solidFill>
                  <a:srgbClr val="00B050"/>
                </a:solidFill>
              </a:rPr>
              <a:t>1 point each 1.3 cm</a:t>
            </a:r>
          </a:p>
        </p:txBody>
      </p:sp>
    </p:spTree>
    <p:extLst>
      <p:ext uri="{BB962C8B-B14F-4D97-AF65-F5344CB8AC3E}">
        <p14:creationId xmlns:p14="http://schemas.microsoft.com/office/powerpoint/2010/main" val="1386219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19A8E12C-B610-9B41-874C-A8978BA55655}"/>
              </a:ext>
            </a:extLst>
          </p:cNvPr>
          <p:cNvSpPr txBox="1">
            <a:spLocks/>
          </p:cNvSpPr>
          <p:nvPr/>
        </p:nvSpPr>
        <p:spPr>
          <a:xfrm>
            <a:off x="231230" y="268739"/>
            <a:ext cx="8931762" cy="6621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800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Generic</a:t>
            </a:r>
            <a:r>
              <a:rPr lang="it-IT" sz="4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drone model </a:t>
            </a:r>
            <a:r>
              <a:rPr lang="it-IT" sz="4800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parameters</a:t>
            </a:r>
            <a:endParaRPr lang="it-IT" sz="4800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A2AE2F1C-2AEE-5240-8140-58556514C835}"/>
              </a:ext>
            </a:extLst>
          </p:cNvPr>
          <p:cNvSpPr/>
          <p:nvPr/>
        </p:nvSpPr>
        <p:spPr>
          <a:xfrm>
            <a:off x="11565924" y="0"/>
            <a:ext cx="626075" cy="6858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EC2F83D-F030-DE46-B734-3BD3C2A28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8105" y="6055483"/>
            <a:ext cx="802517" cy="802517"/>
          </a:xfrm>
          <a:prstGeom prst="rect">
            <a:avLst/>
          </a:prstGeom>
          <a:effectLst/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ella 6">
                <a:extLst>
                  <a:ext uri="{FF2B5EF4-FFF2-40B4-BE49-F238E27FC236}">
                    <a16:creationId xmlns:a16="http://schemas.microsoft.com/office/drawing/2014/main" id="{81B5085E-F267-A26B-F86E-3477219E0E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76713"/>
                  </p:ext>
                </p:extLst>
              </p:nvPr>
            </p:nvGraphicFramePr>
            <p:xfrm>
              <a:off x="496964" y="1457595"/>
              <a:ext cx="9121724" cy="7612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2788">
                      <a:extLst>
                        <a:ext uri="{9D8B030D-6E8A-4147-A177-3AD203B41FA5}">
                          <a16:colId xmlns:a16="http://schemas.microsoft.com/office/drawing/2014/main" val="2499729387"/>
                        </a:ext>
                      </a:extLst>
                    </a:gridCol>
                    <a:gridCol w="1247969">
                      <a:extLst>
                        <a:ext uri="{9D8B030D-6E8A-4147-A177-3AD203B41FA5}">
                          <a16:colId xmlns:a16="http://schemas.microsoft.com/office/drawing/2014/main" val="609501374"/>
                        </a:ext>
                      </a:extLst>
                    </a:gridCol>
                    <a:gridCol w="1750947">
                      <a:extLst>
                        <a:ext uri="{9D8B030D-6E8A-4147-A177-3AD203B41FA5}">
                          <a16:colId xmlns:a16="http://schemas.microsoft.com/office/drawing/2014/main" val="552882442"/>
                        </a:ext>
                      </a:extLst>
                    </a:gridCol>
                    <a:gridCol w="1619027">
                      <a:extLst>
                        <a:ext uri="{9D8B030D-6E8A-4147-A177-3AD203B41FA5}">
                          <a16:colId xmlns:a16="http://schemas.microsoft.com/office/drawing/2014/main" val="1731805712"/>
                        </a:ext>
                      </a:extLst>
                    </a:gridCol>
                    <a:gridCol w="1571055">
                      <a:extLst>
                        <a:ext uri="{9D8B030D-6E8A-4147-A177-3AD203B41FA5}">
                          <a16:colId xmlns:a16="http://schemas.microsoft.com/office/drawing/2014/main" val="4166724035"/>
                        </a:ext>
                      </a:extLst>
                    </a:gridCol>
                    <a:gridCol w="1489938">
                      <a:extLst>
                        <a:ext uri="{9D8B030D-6E8A-4147-A177-3AD203B41FA5}">
                          <a16:colId xmlns:a16="http://schemas.microsoft.com/office/drawing/2014/main" val="28157205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2001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𝑚𝑚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600</m:t>
                                </m:r>
                                <m: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𝑚𝑚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  <m: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𝑟𝑒𝑣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46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906135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ella 6">
                <a:extLst>
                  <a:ext uri="{FF2B5EF4-FFF2-40B4-BE49-F238E27FC236}">
                    <a16:creationId xmlns:a16="http://schemas.microsoft.com/office/drawing/2014/main" id="{81B5085E-F267-A26B-F86E-3477219E0E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76713"/>
                  </p:ext>
                </p:extLst>
              </p:nvPr>
            </p:nvGraphicFramePr>
            <p:xfrm>
              <a:off x="496964" y="1457595"/>
              <a:ext cx="9121724" cy="7612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2788">
                      <a:extLst>
                        <a:ext uri="{9D8B030D-6E8A-4147-A177-3AD203B41FA5}">
                          <a16:colId xmlns:a16="http://schemas.microsoft.com/office/drawing/2014/main" val="2499729387"/>
                        </a:ext>
                      </a:extLst>
                    </a:gridCol>
                    <a:gridCol w="1247969">
                      <a:extLst>
                        <a:ext uri="{9D8B030D-6E8A-4147-A177-3AD203B41FA5}">
                          <a16:colId xmlns:a16="http://schemas.microsoft.com/office/drawing/2014/main" val="609501374"/>
                        </a:ext>
                      </a:extLst>
                    </a:gridCol>
                    <a:gridCol w="1750947">
                      <a:extLst>
                        <a:ext uri="{9D8B030D-6E8A-4147-A177-3AD203B41FA5}">
                          <a16:colId xmlns:a16="http://schemas.microsoft.com/office/drawing/2014/main" val="552882442"/>
                        </a:ext>
                      </a:extLst>
                    </a:gridCol>
                    <a:gridCol w="1619027">
                      <a:extLst>
                        <a:ext uri="{9D8B030D-6E8A-4147-A177-3AD203B41FA5}">
                          <a16:colId xmlns:a16="http://schemas.microsoft.com/office/drawing/2014/main" val="1731805712"/>
                        </a:ext>
                      </a:extLst>
                    </a:gridCol>
                    <a:gridCol w="1571055">
                      <a:extLst>
                        <a:ext uri="{9D8B030D-6E8A-4147-A177-3AD203B41FA5}">
                          <a16:colId xmlns:a16="http://schemas.microsoft.com/office/drawing/2014/main" val="4166724035"/>
                        </a:ext>
                      </a:extLst>
                    </a:gridCol>
                    <a:gridCol w="1489938">
                      <a:extLst>
                        <a:ext uri="{9D8B030D-6E8A-4147-A177-3AD203B41FA5}">
                          <a16:colId xmlns:a16="http://schemas.microsoft.com/office/drawing/2014/main" val="2815720504"/>
                        </a:ext>
                      </a:extLst>
                    </a:gridCol>
                  </a:tblGrid>
                  <a:tr h="390398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877" r="-532456" b="-1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117347" r="-519388" b="-1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154348" r="-268841" b="-1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274219" r="-189844" b="-1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386290" r="-95968" b="-1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515385" r="-1709" b="-1129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42001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877" t="-103333" r="-532456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117347" t="-103333" r="-519388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154348" t="-103333" r="-268841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274219" t="-103333" r="-189844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386290" t="-103333" r="-95968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515385" t="-103333" r="-1709" b="-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906135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6C796-1D42-3614-9D2D-618BC6216579}"/>
              </a:ext>
            </a:extLst>
          </p:cNvPr>
          <p:cNvSpPr txBox="1"/>
          <p:nvPr/>
        </p:nvSpPr>
        <p:spPr>
          <a:xfrm>
            <a:off x="535123" y="1035197"/>
            <a:ext cx="199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Helicopter drones: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ella 6">
                <a:extLst>
                  <a:ext uri="{FF2B5EF4-FFF2-40B4-BE49-F238E27FC236}">
                    <a16:creationId xmlns:a16="http://schemas.microsoft.com/office/drawing/2014/main" id="{6E6CB94A-46AF-583F-C5C8-94BCC302F0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3425447"/>
                  </p:ext>
                </p:extLst>
              </p:nvPr>
            </p:nvGraphicFramePr>
            <p:xfrm>
              <a:off x="535123" y="3961601"/>
              <a:ext cx="10742478" cy="7612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7601">
                      <a:extLst>
                        <a:ext uri="{9D8B030D-6E8A-4147-A177-3AD203B41FA5}">
                          <a16:colId xmlns:a16="http://schemas.microsoft.com/office/drawing/2014/main" val="2499729387"/>
                        </a:ext>
                      </a:extLst>
                    </a:gridCol>
                    <a:gridCol w="1546164">
                      <a:extLst>
                        <a:ext uri="{9D8B030D-6E8A-4147-A177-3AD203B41FA5}">
                          <a16:colId xmlns:a16="http://schemas.microsoft.com/office/drawing/2014/main" val="609501374"/>
                        </a:ext>
                      </a:extLst>
                    </a:gridCol>
                    <a:gridCol w="1546164">
                      <a:extLst>
                        <a:ext uri="{9D8B030D-6E8A-4147-A177-3AD203B41FA5}">
                          <a16:colId xmlns:a16="http://schemas.microsoft.com/office/drawing/2014/main" val="552882442"/>
                        </a:ext>
                      </a:extLst>
                    </a:gridCol>
                    <a:gridCol w="1586499">
                      <a:extLst>
                        <a:ext uri="{9D8B030D-6E8A-4147-A177-3AD203B41FA5}">
                          <a16:colId xmlns:a16="http://schemas.microsoft.com/office/drawing/2014/main" val="1731805712"/>
                        </a:ext>
                      </a:extLst>
                    </a:gridCol>
                    <a:gridCol w="1626833">
                      <a:extLst>
                        <a:ext uri="{9D8B030D-6E8A-4147-A177-3AD203B41FA5}">
                          <a16:colId xmlns:a16="http://schemas.microsoft.com/office/drawing/2014/main" val="4166724035"/>
                        </a:ext>
                      </a:extLst>
                    </a:gridCol>
                    <a:gridCol w="1573053">
                      <a:extLst>
                        <a:ext uri="{9D8B030D-6E8A-4147-A177-3AD203B41FA5}">
                          <a16:colId xmlns:a16="http://schemas.microsoft.com/office/drawing/2014/main" val="2815720504"/>
                        </a:ext>
                      </a:extLst>
                    </a:gridCol>
                    <a:gridCol w="1546164">
                      <a:extLst>
                        <a:ext uri="{9D8B030D-6E8A-4147-A177-3AD203B41FA5}">
                          <a16:colId xmlns:a16="http://schemas.microsoft.com/office/drawing/2014/main" val="11325062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GB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𝜹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GB" dirty="0"/>
                                      <m:t> </m:t>
                                    </m:r>
                                  </m:e>
                                  <m:sub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42001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𝑚𝑚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  <m: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𝑚𝑚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  <m: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𝑟𝑒𝑣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101mm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906135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ella 6">
                <a:extLst>
                  <a:ext uri="{FF2B5EF4-FFF2-40B4-BE49-F238E27FC236}">
                    <a16:creationId xmlns:a16="http://schemas.microsoft.com/office/drawing/2014/main" id="{6E6CB94A-46AF-583F-C5C8-94BCC302F0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3425447"/>
                  </p:ext>
                </p:extLst>
              </p:nvPr>
            </p:nvGraphicFramePr>
            <p:xfrm>
              <a:off x="535123" y="3961601"/>
              <a:ext cx="10742478" cy="7612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7601">
                      <a:extLst>
                        <a:ext uri="{9D8B030D-6E8A-4147-A177-3AD203B41FA5}">
                          <a16:colId xmlns:a16="http://schemas.microsoft.com/office/drawing/2014/main" val="2499729387"/>
                        </a:ext>
                      </a:extLst>
                    </a:gridCol>
                    <a:gridCol w="1546164">
                      <a:extLst>
                        <a:ext uri="{9D8B030D-6E8A-4147-A177-3AD203B41FA5}">
                          <a16:colId xmlns:a16="http://schemas.microsoft.com/office/drawing/2014/main" val="609501374"/>
                        </a:ext>
                      </a:extLst>
                    </a:gridCol>
                    <a:gridCol w="1546164">
                      <a:extLst>
                        <a:ext uri="{9D8B030D-6E8A-4147-A177-3AD203B41FA5}">
                          <a16:colId xmlns:a16="http://schemas.microsoft.com/office/drawing/2014/main" val="552882442"/>
                        </a:ext>
                      </a:extLst>
                    </a:gridCol>
                    <a:gridCol w="1586499">
                      <a:extLst>
                        <a:ext uri="{9D8B030D-6E8A-4147-A177-3AD203B41FA5}">
                          <a16:colId xmlns:a16="http://schemas.microsoft.com/office/drawing/2014/main" val="1731805712"/>
                        </a:ext>
                      </a:extLst>
                    </a:gridCol>
                    <a:gridCol w="1626833">
                      <a:extLst>
                        <a:ext uri="{9D8B030D-6E8A-4147-A177-3AD203B41FA5}">
                          <a16:colId xmlns:a16="http://schemas.microsoft.com/office/drawing/2014/main" val="4166724035"/>
                        </a:ext>
                      </a:extLst>
                    </a:gridCol>
                    <a:gridCol w="1573053">
                      <a:extLst>
                        <a:ext uri="{9D8B030D-6E8A-4147-A177-3AD203B41FA5}">
                          <a16:colId xmlns:a16="http://schemas.microsoft.com/office/drawing/2014/main" val="2815720504"/>
                        </a:ext>
                      </a:extLst>
                    </a:gridCol>
                    <a:gridCol w="1546164">
                      <a:extLst>
                        <a:ext uri="{9D8B030D-6E8A-4147-A177-3AD203B41FA5}">
                          <a16:colId xmlns:a16="http://schemas.microsoft.com/office/drawing/2014/main" val="1132506239"/>
                        </a:ext>
                      </a:extLst>
                    </a:gridCol>
                  </a:tblGrid>
                  <a:tr h="390398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962" t="-3226" r="-716346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86066" t="-3226" r="-510656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186066" t="-3226" r="-410656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279200" t="-3226" r="-300800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370313" t="-3226" r="-193750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485484" t="-3226" r="-100000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595082" t="-3226" r="-1639" b="-1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42001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962" t="-106667" r="-716346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86066" t="-106667" r="-510656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186066" t="-106667" r="-410656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279200" t="-106667" r="-300800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370313" t="-106667" r="-193750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485484" t="-106667" r="-100000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101mm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906135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955B939-2878-25BE-FF4A-3C208D487244}"/>
              </a:ext>
            </a:extLst>
          </p:cNvPr>
          <p:cNvSpPr txBox="1"/>
          <p:nvPr/>
        </p:nvSpPr>
        <p:spPr>
          <a:xfrm>
            <a:off x="496964" y="3482106"/>
            <a:ext cx="6432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Quadcopter drones: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FBA648ED-B508-1823-8BB7-4D241AE1F6A0}"/>
                  </a:ext>
                </a:extLst>
              </p:cNvPr>
              <p:cNvSpPr txBox="1"/>
              <p:nvPr/>
            </p:nvSpPr>
            <p:spPr>
              <a:xfrm>
                <a:off x="2622297" y="1035197"/>
                <a:ext cx="8854999" cy="391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Drone RCS are supposed to be: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=0.03 </m:t>
                    </m:r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𝑏𝑙𝑎𝑑𝑒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=0.75</m:t>
                    </m:r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dirty="0"/>
                  <a:t>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𝑏𝑜𝑑𝑦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</m:t>
                    </m:r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FBA648ED-B508-1823-8BB7-4D241AE1F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297" y="1035197"/>
                <a:ext cx="8854999" cy="391261"/>
              </a:xfrm>
              <a:prstGeom prst="rect">
                <a:avLst/>
              </a:prstGeom>
              <a:blipFill>
                <a:blip r:embed="rId5"/>
                <a:stretch>
                  <a:fillRect l="-573" t="-6250"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CB436088-3E0F-409C-288B-C51A08328A0D}"/>
                  </a:ext>
                </a:extLst>
              </p:cNvPr>
              <p:cNvSpPr txBox="1"/>
              <p:nvPr/>
            </p:nvSpPr>
            <p:spPr>
              <a:xfrm>
                <a:off x="2566763" y="3482106"/>
                <a:ext cx="8854999" cy="391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Drone RCS are supposed to be: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 </m:t>
                    </m:r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𝑏𝑙𝑎𝑑𝑒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=0.75</m:t>
                    </m:r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dirty="0"/>
                  <a:t>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𝑏𝑜𝑑𝑦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</m:t>
                    </m:r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CB436088-3E0F-409C-288B-C51A08328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763" y="3482106"/>
                <a:ext cx="8854999" cy="391261"/>
              </a:xfrm>
              <a:prstGeom prst="rect">
                <a:avLst/>
              </a:prstGeom>
              <a:blipFill>
                <a:blip r:embed="rId6"/>
                <a:stretch>
                  <a:fillRect l="-573" t="-6452" b="-225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4923CFE0-2964-9BDD-83C7-3DE764A27E84}"/>
              </a:ext>
            </a:extLst>
          </p:cNvPr>
          <p:cNvSpPr txBox="1"/>
          <p:nvPr/>
        </p:nvSpPr>
        <p:spPr>
          <a:xfrm>
            <a:off x="535123" y="5870817"/>
            <a:ext cx="10584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blade flash start to appear when there is 1 point each 1.6 cm,  are much evident for </a:t>
            </a:r>
            <a:r>
              <a:rPr lang="en-GB" dirty="0">
                <a:solidFill>
                  <a:srgbClr val="00B050"/>
                </a:solidFill>
              </a:rPr>
              <a:t>1 point each 1.3 cm</a:t>
            </a:r>
          </a:p>
        </p:txBody>
      </p:sp>
    </p:spTree>
    <p:extLst>
      <p:ext uri="{BB962C8B-B14F-4D97-AF65-F5344CB8AC3E}">
        <p14:creationId xmlns:p14="http://schemas.microsoft.com/office/powerpoint/2010/main" val="161781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olo 1">
                <a:extLst>
                  <a:ext uri="{FF2B5EF4-FFF2-40B4-BE49-F238E27FC236}">
                    <a16:creationId xmlns:a16="http://schemas.microsoft.com/office/drawing/2014/main" id="{19A8E12C-B610-9B41-874C-A8978BA556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4515" y="175552"/>
                <a:ext cx="8931762" cy="66210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it-IT" sz="4800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Result </a:t>
                </a:r>
                <a14:m>
                  <m:oMath xmlns:m="http://schemas.openxmlformats.org/officeDocument/2006/math">
                    <m:r>
                      <a:rPr lang="en-GB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it-IT" sz="4800" b="0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it-IT" sz="4800" b="0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-</m:t>
                    </m:r>
                    <m:r>
                      <m:rPr>
                        <m:nor/>
                      </m:rPr>
                      <a:rPr lang="it-IT" sz="4800" b="0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Rex</m:t>
                    </m:r>
                    <m:r>
                      <m:rPr>
                        <m:nor/>
                      </m:rPr>
                      <a:rPr lang="it-IT" sz="4800" b="0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450</m:t>
                    </m:r>
                  </m:oMath>
                </a14:m>
                <a:endParaRPr lang="it-IT" sz="48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" name="Titolo 1">
                <a:extLst>
                  <a:ext uri="{FF2B5EF4-FFF2-40B4-BE49-F238E27FC236}">
                    <a16:creationId xmlns:a16="http://schemas.microsoft.com/office/drawing/2014/main" id="{19A8E12C-B610-9B41-874C-A8978BA55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15" y="175552"/>
                <a:ext cx="8931762" cy="662101"/>
              </a:xfrm>
              <a:prstGeom prst="rect">
                <a:avLst/>
              </a:prstGeom>
              <a:blipFill>
                <a:blip r:embed="rId2"/>
                <a:stretch>
                  <a:fillRect l="-3267" t="-45283" b="-490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tangolo 4">
            <a:extLst>
              <a:ext uri="{FF2B5EF4-FFF2-40B4-BE49-F238E27FC236}">
                <a16:creationId xmlns:a16="http://schemas.microsoft.com/office/drawing/2014/main" id="{A2AE2F1C-2AEE-5240-8140-58556514C835}"/>
              </a:ext>
            </a:extLst>
          </p:cNvPr>
          <p:cNvSpPr/>
          <p:nvPr/>
        </p:nvSpPr>
        <p:spPr>
          <a:xfrm>
            <a:off x="11565924" y="0"/>
            <a:ext cx="626075" cy="6858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EC2F83D-F030-DE46-B734-3BD3C2A28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8105" y="6055483"/>
            <a:ext cx="802517" cy="802517"/>
          </a:xfrm>
          <a:prstGeom prst="rect">
            <a:avLst/>
          </a:prstGeom>
          <a:effectLst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A95AE39D-25B5-0A9F-D7CC-0FABB7C6DCA7}"/>
                  </a:ext>
                </a:extLst>
              </p:cNvPr>
              <p:cNvSpPr txBox="1"/>
              <p:nvPr/>
            </p:nvSpPr>
            <p:spPr>
              <a:xfrm>
                <a:off x="7695667" y="1349552"/>
                <a:ext cx="1941622" cy="423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𝑐h𝑖𝑟𝑝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.3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A95AE39D-25B5-0A9F-D7CC-0FABB7C6D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5667" y="1349552"/>
                <a:ext cx="1941622" cy="423770"/>
              </a:xfrm>
              <a:prstGeom prst="rect">
                <a:avLst/>
              </a:prstGeom>
              <a:blipFill>
                <a:blip r:embed="rId4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8378DF2F-E8C1-E793-5A80-EAEAA6EDD364}"/>
                  </a:ext>
                </a:extLst>
              </p:cNvPr>
              <p:cNvSpPr txBox="1"/>
              <p:nvPr/>
            </p:nvSpPr>
            <p:spPr>
              <a:xfrm>
                <a:off x="7695667" y="940963"/>
                <a:ext cx="1858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𝑑𝑤𝑒𝑙𝑙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0.04 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8378DF2F-E8C1-E793-5A80-EAEAA6EDD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5667" y="940963"/>
                <a:ext cx="1858907" cy="400110"/>
              </a:xfrm>
              <a:prstGeom prst="rect">
                <a:avLst/>
              </a:prstGeom>
              <a:blipFill>
                <a:blip r:embed="rId5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4C45B992-58E4-2ACC-32E4-6CD838476435}"/>
                  </a:ext>
                </a:extLst>
              </p:cNvPr>
              <p:cNvSpPr txBox="1"/>
              <p:nvPr/>
            </p:nvSpPr>
            <p:spPr>
              <a:xfrm>
                <a:off x="7650909" y="2486157"/>
                <a:ext cx="1703608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𝑟𝑎𝑛𝑔𝑒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𝑐𝑒𝑙𝑙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4C45B992-58E4-2ACC-32E4-6CD838476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909" y="2486157"/>
                <a:ext cx="1703608" cy="299569"/>
              </a:xfrm>
              <a:prstGeom prst="rect">
                <a:avLst/>
              </a:prstGeom>
              <a:blipFill>
                <a:blip r:embed="rId6"/>
                <a:stretch>
                  <a:fillRect l="-2222" r="-2963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9083B13D-4FD5-4E4D-C841-28825A5CFE75}"/>
                  </a:ext>
                </a:extLst>
              </p:cNvPr>
              <p:cNvSpPr txBox="1"/>
              <p:nvPr/>
            </p:nvSpPr>
            <p:spPr>
              <a:xfrm>
                <a:off x="9868467" y="2462785"/>
                <a:ext cx="1435136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𝑚𝑖𝑔𝑟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=10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9083B13D-4FD5-4E4D-C841-28825A5CF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8467" y="2462785"/>
                <a:ext cx="1435136" cy="299569"/>
              </a:xfrm>
              <a:prstGeom prst="rect">
                <a:avLst/>
              </a:prstGeom>
              <a:blipFill>
                <a:blip r:embed="rId7"/>
                <a:stretch>
                  <a:fillRect l="-3540" t="-4000" r="-1770" b="-2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767705A5-801A-4A33-36B7-CFAB4B5DCA1C}"/>
                  </a:ext>
                </a:extLst>
              </p:cNvPr>
              <p:cNvSpPr txBox="1"/>
              <p:nvPr/>
            </p:nvSpPr>
            <p:spPr>
              <a:xfrm>
                <a:off x="7670319" y="4262281"/>
                <a:ext cx="15785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𝑐𝑒𝑙𝑙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=16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767705A5-801A-4A33-36B7-CFAB4B5DC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0319" y="4262281"/>
                <a:ext cx="1578574" cy="276999"/>
              </a:xfrm>
              <a:prstGeom prst="rect">
                <a:avLst/>
              </a:prstGeom>
              <a:blipFill>
                <a:blip r:embed="rId8"/>
                <a:stretch>
                  <a:fillRect l="-2381" r="-2381" b="-13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38250BAD-A9D6-59F6-81FE-828D43A4FCE0}"/>
                  </a:ext>
                </a:extLst>
              </p:cNvPr>
              <p:cNvSpPr txBox="1"/>
              <p:nvPr/>
            </p:nvSpPr>
            <p:spPr>
              <a:xfrm>
                <a:off x="9590618" y="4262281"/>
                <a:ext cx="1751698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𝑚𝑖𝑔𝑟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=0.0208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38250BAD-A9D6-59F6-81FE-828D43A4F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0618" y="4262281"/>
                <a:ext cx="1751698" cy="299569"/>
              </a:xfrm>
              <a:prstGeom prst="rect">
                <a:avLst/>
              </a:prstGeom>
              <a:blipFill>
                <a:blip r:embed="rId9"/>
                <a:stretch>
                  <a:fillRect l="-2878" t="-4000" r="-719" b="-2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FC55B4F6-2A10-3B50-BBA0-2C18F85FDA9A}"/>
                  </a:ext>
                </a:extLst>
              </p:cNvPr>
              <p:cNvSpPr txBox="1"/>
              <p:nvPr/>
            </p:nvSpPr>
            <p:spPr>
              <a:xfrm>
                <a:off x="8329427" y="3696840"/>
                <a:ext cx="1763753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𝑡𝑖𝑝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=89.68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FC55B4F6-2A10-3B50-BBA0-2C18F85FD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9427" y="3696840"/>
                <a:ext cx="1763753" cy="298415"/>
              </a:xfrm>
              <a:prstGeom prst="rect">
                <a:avLst/>
              </a:prstGeom>
              <a:blipFill>
                <a:blip r:embed="rId10"/>
                <a:stretch>
                  <a:fillRect l="-1429" t="-4000" r="-1429" b="-2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96EFA7E4-9885-57AE-7022-0D449401F764}"/>
              </a:ext>
            </a:extLst>
          </p:cNvPr>
          <p:cNvSpPr txBox="1"/>
          <p:nvPr/>
        </p:nvSpPr>
        <p:spPr>
          <a:xfrm>
            <a:off x="7485949" y="1989806"/>
            <a:ext cx="199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Features extracted: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BFCB5E49-E7F4-D996-8E69-28A29447F61D}"/>
                  </a:ext>
                </a:extLst>
              </p:cNvPr>
              <p:cNvSpPr txBox="1"/>
              <p:nvPr/>
            </p:nvSpPr>
            <p:spPr>
              <a:xfrm>
                <a:off x="7652716" y="4968800"/>
                <a:ext cx="7466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BFCB5E49-E7F4-D996-8E69-28A29447F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2716" y="4968800"/>
                <a:ext cx="746679" cy="276999"/>
              </a:xfrm>
              <a:prstGeom prst="rect">
                <a:avLst/>
              </a:prstGeom>
              <a:blipFill>
                <a:blip r:embed="rId11"/>
                <a:stretch>
                  <a:fillRect l="-6667" r="-6667" b="-13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1F017C1-324F-982D-3216-17962B5AD6D1}"/>
                  </a:ext>
                </a:extLst>
              </p:cNvPr>
              <p:cNvSpPr txBox="1"/>
              <p:nvPr/>
            </p:nvSpPr>
            <p:spPr>
              <a:xfrm>
                <a:off x="7732063" y="2941565"/>
                <a:ext cx="1367041" cy="563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𝑚𝑖𝑔𝑟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𝑐𝐿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𝜇𝜆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1F017C1-324F-982D-3216-17962B5AD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063" y="2941565"/>
                <a:ext cx="1367041" cy="563809"/>
              </a:xfrm>
              <a:prstGeom prst="rect">
                <a:avLst/>
              </a:prstGeom>
              <a:blipFill>
                <a:blip r:embed="rId12"/>
                <a:stretch>
                  <a:fillRect l="-2752" t="-4444" r="-3670" b="-1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CasellaDiTesto 80">
                <a:extLst>
                  <a:ext uri="{FF2B5EF4-FFF2-40B4-BE49-F238E27FC236}">
                    <a16:creationId xmlns:a16="http://schemas.microsoft.com/office/drawing/2014/main" id="{AC07B756-EB39-459F-F2CA-E612C10A0071}"/>
                  </a:ext>
                </a:extLst>
              </p:cNvPr>
              <p:cNvSpPr txBox="1"/>
              <p:nvPr/>
            </p:nvSpPr>
            <p:spPr>
              <a:xfrm>
                <a:off x="9467186" y="2965786"/>
                <a:ext cx="1831334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𝑡𝑖𝑝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1" name="CasellaDiTesto 80">
                <a:extLst>
                  <a:ext uri="{FF2B5EF4-FFF2-40B4-BE49-F238E27FC236}">
                    <a16:creationId xmlns:a16="http://schemas.microsoft.com/office/drawing/2014/main" id="{AC07B756-EB39-459F-F2CA-E612C10A0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7186" y="2965786"/>
                <a:ext cx="1831334" cy="390748"/>
              </a:xfrm>
              <a:prstGeom prst="rect">
                <a:avLst/>
              </a:prstGeom>
              <a:blipFill>
                <a:blip r:embed="rId1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ABE364D-A859-B47E-B7F9-B9CA3AF27B10}"/>
                  </a:ext>
                </a:extLst>
              </p:cNvPr>
              <p:cNvSpPr txBox="1"/>
              <p:nvPr/>
            </p:nvSpPr>
            <p:spPr>
              <a:xfrm>
                <a:off x="9557189" y="4713250"/>
                <a:ext cx="1371529" cy="5988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𝑚𝑖𝑔𝑟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ABE364D-A859-B47E-B7F9-B9CA3AF27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7189" y="4713250"/>
                <a:ext cx="1371529" cy="598818"/>
              </a:xfrm>
              <a:prstGeom prst="rect">
                <a:avLst/>
              </a:prstGeom>
              <a:blipFill>
                <a:blip r:embed="rId14"/>
                <a:stretch>
                  <a:fillRect l="-3670" t="-4167" r="-2752" b="-104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CasellaDiTesto 81">
                <a:extLst>
                  <a:ext uri="{FF2B5EF4-FFF2-40B4-BE49-F238E27FC236}">
                    <a16:creationId xmlns:a16="http://schemas.microsoft.com/office/drawing/2014/main" id="{4672F6E5-3A9B-6A98-4F2A-4C9F199BA1DF}"/>
                  </a:ext>
                </a:extLst>
              </p:cNvPr>
              <p:cNvSpPr txBox="1"/>
              <p:nvPr/>
            </p:nvSpPr>
            <p:spPr>
              <a:xfrm>
                <a:off x="8231297" y="5547705"/>
                <a:ext cx="19297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151.038 rad/s </a:t>
                </a:r>
              </a:p>
            </p:txBody>
          </p:sp>
        </mc:Choice>
        <mc:Fallback>
          <p:sp>
            <p:nvSpPr>
              <p:cNvPr id="82" name="CasellaDiTesto 81">
                <a:extLst>
                  <a:ext uri="{FF2B5EF4-FFF2-40B4-BE49-F238E27FC236}">
                    <a16:creationId xmlns:a16="http://schemas.microsoft.com/office/drawing/2014/main" id="{4672F6E5-3A9B-6A98-4F2A-4C9F199BA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1297" y="5547705"/>
                <a:ext cx="1929740" cy="369332"/>
              </a:xfrm>
              <a:prstGeom prst="rect">
                <a:avLst/>
              </a:prstGeom>
              <a:blipFill>
                <a:blip r:embed="rId15"/>
                <a:stretch>
                  <a:fillRect t="-6452" r="-654" b="-225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CasellaDiTesto 82">
                <a:extLst>
                  <a:ext uri="{FF2B5EF4-FFF2-40B4-BE49-F238E27FC236}">
                    <a16:creationId xmlns:a16="http://schemas.microsoft.com/office/drawing/2014/main" id="{F7EFF7F4-D863-ADBF-1AAC-2293336AF5C6}"/>
                  </a:ext>
                </a:extLst>
              </p:cNvPr>
              <p:cNvSpPr txBox="1"/>
              <p:nvPr/>
            </p:nvSpPr>
            <p:spPr>
              <a:xfrm>
                <a:off x="8328495" y="6032056"/>
                <a:ext cx="1929740" cy="479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𝑡𝑖𝑝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den>
                    </m:f>
                  </m:oMath>
                </a14:m>
                <a:r>
                  <a:rPr lang="en-GB" dirty="0"/>
                  <a:t>  = 0.597 m</a:t>
                </a:r>
              </a:p>
            </p:txBody>
          </p:sp>
        </mc:Choice>
        <mc:Fallback>
          <p:sp>
            <p:nvSpPr>
              <p:cNvPr id="83" name="CasellaDiTesto 82">
                <a:extLst>
                  <a:ext uri="{FF2B5EF4-FFF2-40B4-BE49-F238E27FC236}">
                    <a16:creationId xmlns:a16="http://schemas.microsoft.com/office/drawing/2014/main" id="{F7EFF7F4-D863-ADBF-1AAC-2293336AF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495" y="6032056"/>
                <a:ext cx="1929740" cy="479683"/>
              </a:xfrm>
              <a:prstGeom prst="rect">
                <a:avLst/>
              </a:prstGeom>
              <a:blipFill>
                <a:blip r:embed="rId1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96B394A-DDF1-A676-2887-0376E3FD8E0A}"/>
              </a:ext>
            </a:extLst>
          </p:cNvPr>
          <p:cNvSpPr txBox="1"/>
          <p:nvPr/>
        </p:nvSpPr>
        <p:spPr>
          <a:xfrm>
            <a:off x="973777" y="5878286"/>
            <a:ext cx="2005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real values are: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CasellaDiTesto 83">
                <a:extLst>
                  <a:ext uri="{FF2B5EF4-FFF2-40B4-BE49-F238E27FC236}">
                    <a16:creationId xmlns:a16="http://schemas.microsoft.com/office/drawing/2014/main" id="{4A8C6C3C-EAF5-E58D-3450-739F923A2BBD}"/>
                  </a:ext>
                </a:extLst>
              </p:cNvPr>
              <p:cNvSpPr txBox="1"/>
              <p:nvPr/>
            </p:nvSpPr>
            <p:spPr>
              <a:xfrm>
                <a:off x="973777" y="6267648"/>
                <a:ext cx="11986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.6 </m:t>
                    </m:r>
                  </m:oMath>
                </a14:m>
                <a:r>
                  <a:rPr lang="en-GB" dirty="0"/>
                  <a:t>m</a:t>
                </a:r>
              </a:p>
            </p:txBody>
          </p:sp>
        </mc:Choice>
        <mc:Fallback>
          <p:sp>
            <p:nvSpPr>
              <p:cNvPr id="84" name="CasellaDiTesto 83">
                <a:extLst>
                  <a:ext uri="{FF2B5EF4-FFF2-40B4-BE49-F238E27FC236}">
                    <a16:creationId xmlns:a16="http://schemas.microsoft.com/office/drawing/2014/main" id="{4A8C6C3C-EAF5-E58D-3450-739F923A2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777" y="6267648"/>
                <a:ext cx="1198625" cy="369332"/>
              </a:xfrm>
              <a:prstGeom prst="rect">
                <a:avLst/>
              </a:prstGeom>
              <a:blipFill>
                <a:blip r:embed="rId17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CasellaDiTesto 84">
                <a:extLst>
                  <a:ext uri="{FF2B5EF4-FFF2-40B4-BE49-F238E27FC236}">
                    <a16:creationId xmlns:a16="http://schemas.microsoft.com/office/drawing/2014/main" id="{8E3CA92E-70B1-8989-CFA7-BA819A27D58C}"/>
                  </a:ext>
                </a:extLst>
              </p:cNvPr>
              <p:cNvSpPr txBox="1"/>
              <p:nvPr/>
            </p:nvSpPr>
            <p:spPr>
              <a:xfrm>
                <a:off x="2349339" y="6302529"/>
                <a:ext cx="1495218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𝑚𝑖𝑔𝑟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=0.02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5" name="CasellaDiTesto 84">
                <a:extLst>
                  <a:ext uri="{FF2B5EF4-FFF2-40B4-BE49-F238E27FC236}">
                    <a16:creationId xmlns:a16="http://schemas.microsoft.com/office/drawing/2014/main" id="{8E3CA92E-70B1-8989-CFA7-BA819A27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339" y="6302529"/>
                <a:ext cx="1495218" cy="299569"/>
              </a:xfrm>
              <a:prstGeom prst="rect">
                <a:avLst/>
              </a:prstGeom>
              <a:blipFill>
                <a:blip r:embed="rId18"/>
                <a:stretch>
                  <a:fillRect l="-2521" t="-8333" r="-1681" b="-291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Immagine 22">
            <a:extLst>
              <a:ext uri="{FF2B5EF4-FFF2-40B4-BE49-F238E27FC236}">
                <a16:creationId xmlns:a16="http://schemas.microsoft.com/office/drawing/2014/main" id="{DD977839-5B44-9F9F-126E-90653F1532A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1459" y="1115348"/>
            <a:ext cx="5959063" cy="46273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C9065E36-958C-55B2-61CE-0C2A7EB3EB31}"/>
                  </a:ext>
                </a:extLst>
              </p:cNvPr>
              <p:cNvSpPr txBox="1"/>
              <p:nvPr/>
            </p:nvSpPr>
            <p:spPr>
              <a:xfrm>
                <a:off x="9501143" y="949442"/>
                <a:ext cx="22975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𝑆𝑁𝑅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13.2 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C9065E36-958C-55B2-61CE-0C2A7EB3E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143" y="949442"/>
                <a:ext cx="2297552" cy="400110"/>
              </a:xfrm>
              <a:prstGeom prst="rect">
                <a:avLst/>
              </a:prstGeom>
              <a:blipFill>
                <a:blip r:embed="rId20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3375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olo 1">
                <a:extLst>
                  <a:ext uri="{FF2B5EF4-FFF2-40B4-BE49-F238E27FC236}">
                    <a16:creationId xmlns:a16="http://schemas.microsoft.com/office/drawing/2014/main" id="{19A8E12C-B610-9B41-874C-A8978BA556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4515" y="175552"/>
                <a:ext cx="8931762" cy="66210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it-IT" sz="4800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Result </a:t>
                </a:r>
                <a14:m>
                  <m:oMath xmlns:m="http://schemas.openxmlformats.org/officeDocument/2006/math">
                    <m:r>
                      <a:rPr lang="en-GB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it-IT" sz="4800" b="0" i="0" dirty="0" smtClean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T</m:t>
                    </m:r>
                    <m:r>
                      <m:rPr>
                        <m:nor/>
                      </m:rPr>
                      <a:rPr lang="it-IT" sz="4800" b="0" i="0" dirty="0" smtClean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-</m:t>
                    </m:r>
                    <m:r>
                      <m:rPr>
                        <m:nor/>
                      </m:rPr>
                      <a:rPr lang="it-IT" sz="4800" b="0" i="0" dirty="0" smtClean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Rex</m:t>
                    </m:r>
                    <m:r>
                      <m:rPr>
                        <m:nor/>
                      </m:rPr>
                      <a:rPr lang="it-IT" sz="4800" b="0" i="0" dirty="0" smtClean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500</m:t>
                    </m:r>
                  </m:oMath>
                </a14:m>
                <a:endParaRPr lang="it-IT" sz="48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" name="Titolo 1">
                <a:extLst>
                  <a:ext uri="{FF2B5EF4-FFF2-40B4-BE49-F238E27FC236}">
                    <a16:creationId xmlns:a16="http://schemas.microsoft.com/office/drawing/2014/main" id="{19A8E12C-B610-9B41-874C-A8978BA55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15" y="175552"/>
                <a:ext cx="8931762" cy="662101"/>
              </a:xfrm>
              <a:prstGeom prst="rect">
                <a:avLst/>
              </a:prstGeom>
              <a:blipFill>
                <a:blip r:embed="rId2"/>
                <a:stretch>
                  <a:fillRect l="-3267" t="-45283" b="-490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tangolo 4">
            <a:extLst>
              <a:ext uri="{FF2B5EF4-FFF2-40B4-BE49-F238E27FC236}">
                <a16:creationId xmlns:a16="http://schemas.microsoft.com/office/drawing/2014/main" id="{A2AE2F1C-2AEE-5240-8140-58556514C835}"/>
              </a:ext>
            </a:extLst>
          </p:cNvPr>
          <p:cNvSpPr/>
          <p:nvPr/>
        </p:nvSpPr>
        <p:spPr>
          <a:xfrm>
            <a:off x="11565924" y="0"/>
            <a:ext cx="626075" cy="6858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EC2F83D-F030-DE46-B734-3BD3C2A28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8105" y="6055483"/>
            <a:ext cx="802517" cy="802517"/>
          </a:xfrm>
          <a:prstGeom prst="rect">
            <a:avLst/>
          </a:prstGeom>
          <a:effectLst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A95AE39D-25B5-0A9F-D7CC-0FABB7C6DCA7}"/>
                  </a:ext>
                </a:extLst>
              </p:cNvPr>
              <p:cNvSpPr txBox="1"/>
              <p:nvPr/>
            </p:nvSpPr>
            <p:spPr>
              <a:xfrm>
                <a:off x="7695667" y="1349552"/>
                <a:ext cx="1941622" cy="423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𝑐h𝑖𝑟𝑝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.3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A95AE39D-25B5-0A9F-D7CC-0FABB7C6D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5667" y="1349552"/>
                <a:ext cx="1941622" cy="423770"/>
              </a:xfrm>
              <a:prstGeom prst="rect">
                <a:avLst/>
              </a:prstGeom>
              <a:blipFill>
                <a:blip r:embed="rId4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8378DF2F-E8C1-E793-5A80-EAEAA6EDD364}"/>
                  </a:ext>
                </a:extLst>
              </p:cNvPr>
              <p:cNvSpPr txBox="1"/>
              <p:nvPr/>
            </p:nvSpPr>
            <p:spPr>
              <a:xfrm>
                <a:off x="7695667" y="940963"/>
                <a:ext cx="1858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𝑑𝑤𝑒𝑙𝑙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0.04 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8378DF2F-E8C1-E793-5A80-EAEAA6EDD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5667" y="940963"/>
                <a:ext cx="1858907" cy="400110"/>
              </a:xfrm>
              <a:prstGeom prst="rect">
                <a:avLst/>
              </a:prstGeom>
              <a:blipFill>
                <a:blip r:embed="rId5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4C45B992-58E4-2ACC-32E4-6CD838476435}"/>
                  </a:ext>
                </a:extLst>
              </p:cNvPr>
              <p:cNvSpPr txBox="1"/>
              <p:nvPr/>
            </p:nvSpPr>
            <p:spPr>
              <a:xfrm>
                <a:off x="7650909" y="2486157"/>
                <a:ext cx="1703608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𝑟𝑎𝑛𝑔𝑒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𝑐𝑒𝑙𝑙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4C45B992-58E4-2ACC-32E4-6CD838476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909" y="2486157"/>
                <a:ext cx="1703608" cy="299569"/>
              </a:xfrm>
              <a:prstGeom prst="rect">
                <a:avLst/>
              </a:prstGeom>
              <a:blipFill>
                <a:blip r:embed="rId6"/>
                <a:stretch>
                  <a:fillRect l="-2222" r="-2963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9083B13D-4FD5-4E4D-C841-28825A5CFE75}"/>
                  </a:ext>
                </a:extLst>
              </p:cNvPr>
              <p:cNvSpPr txBox="1"/>
              <p:nvPr/>
            </p:nvSpPr>
            <p:spPr>
              <a:xfrm>
                <a:off x="9474607" y="2486156"/>
                <a:ext cx="1435136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𝑚𝑖𝑔𝑟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=11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9083B13D-4FD5-4E4D-C841-28825A5CF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4607" y="2486156"/>
                <a:ext cx="1435136" cy="299569"/>
              </a:xfrm>
              <a:prstGeom prst="rect">
                <a:avLst/>
              </a:prstGeom>
              <a:blipFill>
                <a:blip r:embed="rId7"/>
                <a:stretch>
                  <a:fillRect l="-2609" t="-8000" r="-870" b="-2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767705A5-801A-4A33-36B7-CFAB4B5DCA1C}"/>
                  </a:ext>
                </a:extLst>
              </p:cNvPr>
              <p:cNvSpPr txBox="1"/>
              <p:nvPr/>
            </p:nvSpPr>
            <p:spPr>
              <a:xfrm>
                <a:off x="7670319" y="4262281"/>
                <a:ext cx="14503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𝑐𝑒𝑙𝑙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767705A5-801A-4A33-36B7-CFAB4B5DC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0319" y="4262281"/>
                <a:ext cx="1450333" cy="276999"/>
              </a:xfrm>
              <a:prstGeom prst="rect">
                <a:avLst/>
              </a:prstGeom>
              <a:blipFill>
                <a:blip r:embed="rId8"/>
                <a:stretch>
                  <a:fillRect l="-2586" r="-2586" b="-13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38250BAD-A9D6-59F6-81FE-828D43A4FCE0}"/>
                  </a:ext>
                </a:extLst>
              </p:cNvPr>
              <p:cNvSpPr txBox="1"/>
              <p:nvPr/>
            </p:nvSpPr>
            <p:spPr>
              <a:xfrm>
                <a:off x="9590618" y="4262281"/>
                <a:ext cx="1751698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𝑚𝑖𝑔𝑟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=0.0104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38250BAD-A9D6-59F6-81FE-828D43A4F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0618" y="4262281"/>
                <a:ext cx="1751698" cy="299569"/>
              </a:xfrm>
              <a:prstGeom prst="rect">
                <a:avLst/>
              </a:prstGeom>
              <a:blipFill>
                <a:blip r:embed="rId9"/>
                <a:stretch>
                  <a:fillRect l="-2878" t="-4000" r="-719" b="-2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FC55B4F6-2A10-3B50-BBA0-2C18F85FDA9A}"/>
                  </a:ext>
                </a:extLst>
              </p:cNvPr>
              <p:cNvSpPr txBox="1"/>
              <p:nvPr/>
            </p:nvSpPr>
            <p:spPr>
              <a:xfrm>
                <a:off x="8329427" y="3696840"/>
                <a:ext cx="2148472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𝑡𝑖𝑝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=140.9281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FC55B4F6-2A10-3B50-BBA0-2C18F85FD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9427" y="3696840"/>
                <a:ext cx="2148472" cy="298415"/>
              </a:xfrm>
              <a:prstGeom prst="rect">
                <a:avLst/>
              </a:prstGeom>
              <a:blipFill>
                <a:blip r:embed="rId10"/>
                <a:stretch>
                  <a:fillRect l="-1170" t="-4000" r="-585" b="-2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96EFA7E4-9885-57AE-7022-0D449401F764}"/>
              </a:ext>
            </a:extLst>
          </p:cNvPr>
          <p:cNvSpPr txBox="1"/>
          <p:nvPr/>
        </p:nvSpPr>
        <p:spPr>
          <a:xfrm>
            <a:off x="7485949" y="1989806"/>
            <a:ext cx="199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Features extracted: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BFCB5E49-E7F4-D996-8E69-28A29447F61D}"/>
                  </a:ext>
                </a:extLst>
              </p:cNvPr>
              <p:cNvSpPr txBox="1"/>
              <p:nvPr/>
            </p:nvSpPr>
            <p:spPr>
              <a:xfrm>
                <a:off x="7652716" y="4968800"/>
                <a:ext cx="7466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BFCB5E49-E7F4-D996-8E69-28A29447F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2716" y="4968800"/>
                <a:ext cx="746679" cy="276999"/>
              </a:xfrm>
              <a:prstGeom prst="rect">
                <a:avLst/>
              </a:prstGeom>
              <a:blipFill>
                <a:blip r:embed="rId11"/>
                <a:stretch>
                  <a:fillRect l="-6667" r="-6667" b="-13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1F017C1-324F-982D-3216-17962B5AD6D1}"/>
                  </a:ext>
                </a:extLst>
              </p:cNvPr>
              <p:cNvSpPr txBox="1"/>
              <p:nvPr/>
            </p:nvSpPr>
            <p:spPr>
              <a:xfrm>
                <a:off x="7732063" y="2941565"/>
                <a:ext cx="1367041" cy="563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𝑚𝑖𝑔𝑟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𝑐𝐿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𝜇𝜆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1F017C1-324F-982D-3216-17962B5AD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063" y="2941565"/>
                <a:ext cx="1367041" cy="563809"/>
              </a:xfrm>
              <a:prstGeom prst="rect">
                <a:avLst/>
              </a:prstGeom>
              <a:blipFill>
                <a:blip r:embed="rId12"/>
                <a:stretch>
                  <a:fillRect l="-2752" t="-4444" r="-3670" b="-1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CasellaDiTesto 80">
                <a:extLst>
                  <a:ext uri="{FF2B5EF4-FFF2-40B4-BE49-F238E27FC236}">
                    <a16:creationId xmlns:a16="http://schemas.microsoft.com/office/drawing/2014/main" id="{AC07B756-EB39-459F-F2CA-E612C10A0071}"/>
                  </a:ext>
                </a:extLst>
              </p:cNvPr>
              <p:cNvSpPr txBox="1"/>
              <p:nvPr/>
            </p:nvSpPr>
            <p:spPr>
              <a:xfrm>
                <a:off x="9086592" y="3007871"/>
                <a:ext cx="1831334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𝑡𝑖𝑝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1" name="CasellaDiTesto 80">
                <a:extLst>
                  <a:ext uri="{FF2B5EF4-FFF2-40B4-BE49-F238E27FC236}">
                    <a16:creationId xmlns:a16="http://schemas.microsoft.com/office/drawing/2014/main" id="{AC07B756-EB39-459F-F2CA-E612C10A0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6592" y="3007871"/>
                <a:ext cx="1831334" cy="390748"/>
              </a:xfrm>
              <a:prstGeom prst="rect">
                <a:avLst/>
              </a:prstGeom>
              <a:blipFill>
                <a:blip r:embed="rId1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ABE364D-A859-B47E-B7F9-B9CA3AF27B10}"/>
                  </a:ext>
                </a:extLst>
              </p:cNvPr>
              <p:cNvSpPr txBox="1"/>
              <p:nvPr/>
            </p:nvSpPr>
            <p:spPr>
              <a:xfrm>
                <a:off x="9557189" y="4713250"/>
                <a:ext cx="1371529" cy="5988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𝑚𝑖𝑔𝑟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ABE364D-A859-B47E-B7F9-B9CA3AF27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7189" y="4713250"/>
                <a:ext cx="1371529" cy="598818"/>
              </a:xfrm>
              <a:prstGeom prst="rect">
                <a:avLst/>
              </a:prstGeom>
              <a:blipFill>
                <a:blip r:embed="rId14"/>
                <a:stretch>
                  <a:fillRect l="-3670" t="-4167" r="-2752" b="-104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CasellaDiTesto 81">
                <a:extLst>
                  <a:ext uri="{FF2B5EF4-FFF2-40B4-BE49-F238E27FC236}">
                    <a16:creationId xmlns:a16="http://schemas.microsoft.com/office/drawing/2014/main" id="{4672F6E5-3A9B-6A98-4F2A-4C9F199BA1DF}"/>
                  </a:ext>
                </a:extLst>
              </p:cNvPr>
              <p:cNvSpPr txBox="1"/>
              <p:nvPr/>
            </p:nvSpPr>
            <p:spPr>
              <a:xfrm>
                <a:off x="8231297" y="5547705"/>
                <a:ext cx="19297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 302.076 rad/s </a:t>
                </a:r>
              </a:p>
            </p:txBody>
          </p:sp>
        </mc:Choice>
        <mc:Fallback>
          <p:sp>
            <p:nvSpPr>
              <p:cNvPr id="82" name="CasellaDiTesto 81">
                <a:extLst>
                  <a:ext uri="{FF2B5EF4-FFF2-40B4-BE49-F238E27FC236}">
                    <a16:creationId xmlns:a16="http://schemas.microsoft.com/office/drawing/2014/main" id="{4672F6E5-3A9B-6A98-4F2A-4C9F199BA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1297" y="5547705"/>
                <a:ext cx="1929740" cy="369332"/>
              </a:xfrm>
              <a:prstGeom prst="rect">
                <a:avLst/>
              </a:prstGeom>
              <a:blipFill>
                <a:blip r:embed="rId15"/>
                <a:stretch>
                  <a:fillRect t="-6452" r="-3268" b="-225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CasellaDiTesto 82">
                <a:extLst>
                  <a:ext uri="{FF2B5EF4-FFF2-40B4-BE49-F238E27FC236}">
                    <a16:creationId xmlns:a16="http://schemas.microsoft.com/office/drawing/2014/main" id="{F7EFF7F4-D863-ADBF-1AAC-2293336AF5C6}"/>
                  </a:ext>
                </a:extLst>
              </p:cNvPr>
              <p:cNvSpPr txBox="1"/>
              <p:nvPr/>
            </p:nvSpPr>
            <p:spPr>
              <a:xfrm>
                <a:off x="8328495" y="6032056"/>
                <a:ext cx="2284700" cy="479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𝑡𝑖𝑝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den>
                    </m:f>
                  </m:oMath>
                </a14:m>
                <a:r>
                  <a:rPr lang="en-GB" dirty="0"/>
                  <a:t>  = 0.4665  m</a:t>
                </a:r>
              </a:p>
            </p:txBody>
          </p:sp>
        </mc:Choice>
        <mc:Fallback>
          <p:sp>
            <p:nvSpPr>
              <p:cNvPr id="83" name="CasellaDiTesto 82">
                <a:extLst>
                  <a:ext uri="{FF2B5EF4-FFF2-40B4-BE49-F238E27FC236}">
                    <a16:creationId xmlns:a16="http://schemas.microsoft.com/office/drawing/2014/main" id="{F7EFF7F4-D863-ADBF-1AAC-2293336AF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495" y="6032056"/>
                <a:ext cx="2284700" cy="479683"/>
              </a:xfrm>
              <a:prstGeom prst="rect">
                <a:avLst/>
              </a:prstGeom>
              <a:blipFill>
                <a:blip r:embed="rId1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96B394A-DDF1-A676-2887-0376E3FD8E0A}"/>
              </a:ext>
            </a:extLst>
          </p:cNvPr>
          <p:cNvSpPr txBox="1"/>
          <p:nvPr/>
        </p:nvSpPr>
        <p:spPr>
          <a:xfrm>
            <a:off x="973777" y="5878286"/>
            <a:ext cx="2005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real values are: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CasellaDiTesto 83">
                <a:extLst>
                  <a:ext uri="{FF2B5EF4-FFF2-40B4-BE49-F238E27FC236}">
                    <a16:creationId xmlns:a16="http://schemas.microsoft.com/office/drawing/2014/main" id="{4A8C6C3C-EAF5-E58D-3450-739F923A2BBD}"/>
                  </a:ext>
                </a:extLst>
              </p:cNvPr>
              <p:cNvSpPr txBox="1"/>
              <p:nvPr/>
            </p:nvSpPr>
            <p:spPr>
              <a:xfrm>
                <a:off x="973777" y="6267648"/>
                <a:ext cx="11986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.47 </m:t>
                    </m:r>
                  </m:oMath>
                </a14:m>
                <a:r>
                  <a:rPr lang="en-GB" dirty="0"/>
                  <a:t>m</a:t>
                </a:r>
              </a:p>
            </p:txBody>
          </p:sp>
        </mc:Choice>
        <mc:Fallback>
          <p:sp>
            <p:nvSpPr>
              <p:cNvPr id="84" name="CasellaDiTesto 83">
                <a:extLst>
                  <a:ext uri="{FF2B5EF4-FFF2-40B4-BE49-F238E27FC236}">
                    <a16:creationId xmlns:a16="http://schemas.microsoft.com/office/drawing/2014/main" id="{4A8C6C3C-EAF5-E58D-3450-739F923A2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777" y="6267648"/>
                <a:ext cx="1198625" cy="369332"/>
              </a:xfrm>
              <a:prstGeom prst="rect">
                <a:avLst/>
              </a:prstGeom>
              <a:blipFill>
                <a:blip r:embed="rId17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CasellaDiTesto 84">
                <a:extLst>
                  <a:ext uri="{FF2B5EF4-FFF2-40B4-BE49-F238E27FC236}">
                    <a16:creationId xmlns:a16="http://schemas.microsoft.com/office/drawing/2014/main" id="{8E3CA92E-70B1-8989-CFA7-BA819A27D58C}"/>
                  </a:ext>
                </a:extLst>
              </p:cNvPr>
              <p:cNvSpPr txBox="1"/>
              <p:nvPr/>
            </p:nvSpPr>
            <p:spPr>
              <a:xfrm>
                <a:off x="2349339" y="6302529"/>
                <a:ext cx="1751698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𝑚𝑖𝑔𝑟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=0.0109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5" name="CasellaDiTesto 84">
                <a:extLst>
                  <a:ext uri="{FF2B5EF4-FFF2-40B4-BE49-F238E27FC236}">
                    <a16:creationId xmlns:a16="http://schemas.microsoft.com/office/drawing/2014/main" id="{8E3CA92E-70B1-8989-CFA7-BA819A27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339" y="6302529"/>
                <a:ext cx="1751698" cy="299569"/>
              </a:xfrm>
              <a:prstGeom prst="rect">
                <a:avLst/>
              </a:prstGeom>
              <a:blipFill>
                <a:blip r:embed="rId18"/>
                <a:stretch>
                  <a:fillRect l="-2143" t="-8333" r="-714" b="-291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>
            <a:extLst>
              <a:ext uri="{FF2B5EF4-FFF2-40B4-BE49-F238E27FC236}">
                <a16:creationId xmlns:a16="http://schemas.microsoft.com/office/drawing/2014/main" id="{75895BF3-8E24-EABB-7B95-30FE47E0319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4505" y="1265589"/>
            <a:ext cx="5636557" cy="428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91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olo 1">
                <a:extLst>
                  <a:ext uri="{FF2B5EF4-FFF2-40B4-BE49-F238E27FC236}">
                    <a16:creationId xmlns:a16="http://schemas.microsoft.com/office/drawing/2014/main" id="{19A8E12C-B610-9B41-874C-A8978BA556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4515" y="175552"/>
                <a:ext cx="8931762" cy="66210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it-IT" sz="4800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Result </a:t>
                </a:r>
                <a14:m>
                  <m:oMath xmlns:m="http://schemas.openxmlformats.org/officeDocument/2006/math">
                    <m:r>
                      <a:rPr lang="en-GB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it-IT" sz="4800" b="0" i="0" dirty="0" smtClean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T</m:t>
                    </m:r>
                    <m:r>
                      <m:rPr>
                        <m:nor/>
                      </m:rPr>
                      <a:rPr lang="it-IT" sz="4800" b="0" i="0" dirty="0" smtClean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-</m:t>
                    </m:r>
                    <m:r>
                      <m:rPr>
                        <m:nor/>
                      </m:rPr>
                      <a:rPr lang="it-IT" sz="4800" b="0" i="0" dirty="0" smtClean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Rex</m:t>
                    </m:r>
                    <m:r>
                      <m:rPr>
                        <m:nor/>
                      </m:rPr>
                      <a:rPr lang="it-IT" sz="4800" b="0" i="0" dirty="0" smtClean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600</m:t>
                    </m:r>
                  </m:oMath>
                </a14:m>
                <a:endParaRPr lang="it-IT" sz="48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" name="Titolo 1">
                <a:extLst>
                  <a:ext uri="{FF2B5EF4-FFF2-40B4-BE49-F238E27FC236}">
                    <a16:creationId xmlns:a16="http://schemas.microsoft.com/office/drawing/2014/main" id="{19A8E12C-B610-9B41-874C-A8978BA55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15" y="175552"/>
                <a:ext cx="8931762" cy="662101"/>
              </a:xfrm>
              <a:prstGeom prst="rect">
                <a:avLst/>
              </a:prstGeom>
              <a:blipFill>
                <a:blip r:embed="rId3"/>
                <a:stretch>
                  <a:fillRect l="-3267" t="-45283" b="-490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tangolo 4">
            <a:extLst>
              <a:ext uri="{FF2B5EF4-FFF2-40B4-BE49-F238E27FC236}">
                <a16:creationId xmlns:a16="http://schemas.microsoft.com/office/drawing/2014/main" id="{A2AE2F1C-2AEE-5240-8140-58556514C835}"/>
              </a:ext>
            </a:extLst>
          </p:cNvPr>
          <p:cNvSpPr/>
          <p:nvPr/>
        </p:nvSpPr>
        <p:spPr>
          <a:xfrm>
            <a:off x="11565924" y="0"/>
            <a:ext cx="626075" cy="6858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EC2F83D-F030-DE46-B734-3BD3C2A28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8105" y="6055483"/>
            <a:ext cx="802517" cy="802517"/>
          </a:xfrm>
          <a:prstGeom prst="rect">
            <a:avLst/>
          </a:prstGeom>
          <a:effectLst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A95AE39D-25B5-0A9F-D7CC-0FABB7C6DCA7}"/>
                  </a:ext>
                </a:extLst>
              </p:cNvPr>
              <p:cNvSpPr txBox="1"/>
              <p:nvPr/>
            </p:nvSpPr>
            <p:spPr>
              <a:xfrm>
                <a:off x="7520964" y="1090725"/>
                <a:ext cx="1941622" cy="423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𝑐h𝑖𝑟𝑝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.3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A95AE39D-25B5-0A9F-D7CC-0FABB7C6D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964" y="1090725"/>
                <a:ext cx="1941622" cy="423770"/>
              </a:xfrm>
              <a:prstGeom prst="rect">
                <a:avLst/>
              </a:prstGeom>
              <a:blipFill>
                <a:blip r:embed="rId5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8378DF2F-E8C1-E793-5A80-EAEAA6EDD364}"/>
                  </a:ext>
                </a:extLst>
              </p:cNvPr>
              <p:cNvSpPr txBox="1"/>
              <p:nvPr/>
            </p:nvSpPr>
            <p:spPr>
              <a:xfrm>
                <a:off x="7538463" y="735932"/>
                <a:ext cx="1858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𝑑𝑤𝑒𝑙𝑙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0.04 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8378DF2F-E8C1-E793-5A80-EAEAA6EDD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463" y="735932"/>
                <a:ext cx="1858907" cy="400110"/>
              </a:xfrm>
              <a:prstGeom prst="rect">
                <a:avLst/>
              </a:prstGeom>
              <a:blipFill>
                <a:blip r:embed="rId6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4C45B992-58E4-2ACC-32E4-6CD838476435}"/>
                  </a:ext>
                </a:extLst>
              </p:cNvPr>
              <p:cNvSpPr txBox="1"/>
              <p:nvPr/>
            </p:nvSpPr>
            <p:spPr>
              <a:xfrm>
                <a:off x="7636899" y="2832418"/>
                <a:ext cx="1703608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𝑟𝑎𝑛𝑔𝑒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𝑐𝑒𝑙𝑙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4C45B992-58E4-2ACC-32E4-6CD838476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6899" y="2832418"/>
                <a:ext cx="1703608" cy="299569"/>
              </a:xfrm>
              <a:prstGeom prst="rect">
                <a:avLst/>
              </a:prstGeom>
              <a:blipFill>
                <a:blip r:embed="rId7"/>
                <a:stretch>
                  <a:fillRect l="-2963" r="-2963" b="-208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9083B13D-4FD5-4E4D-C841-28825A5CFE75}"/>
                  </a:ext>
                </a:extLst>
              </p:cNvPr>
              <p:cNvSpPr txBox="1"/>
              <p:nvPr/>
            </p:nvSpPr>
            <p:spPr>
              <a:xfrm>
                <a:off x="9460597" y="2832417"/>
                <a:ext cx="1435136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𝑚𝑖𝑔𝑟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=11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9083B13D-4FD5-4E4D-C841-28825A5CF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0597" y="2832417"/>
                <a:ext cx="1435136" cy="299569"/>
              </a:xfrm>
              <a:prstGeom prst="rect">
                <a:avLst/>
              </a:prstGeom>
              <a:blipFill>
                <a:blip r:embed="rId8"/>
                <a:stretch>
                  <a:fillRect l="-2632" t="-8333" r="-1754" b="-291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767705A5-801A-4A33-36B7-CFAB4B5DCA1C}"/>
                  </a:ext>
                </a:extLst>
              </p:cNvPr>
              <p:cNvSpPr txBox="1"/>
              <p:nvPr/>
            </p:nvSpPr>
            <p:spPr>
              <a:xfrm>
                <a:off x="7656309" y="4608542"/>
                <a:ext cx="15785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𝑐𝑒𝑙𝑙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767705A5-801A-4A33-36B7-CFAB4B5DC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309" y="4608542"/>
                <a:ext cx="1578574" cy="276999"/>
              </a:xfrm>
              <a:prstGeom prst="rect">
                <a:avLst/>
              </a:prstGeom>
              <a:blipFill>
                <a:blip r:embed="rId9"/>
                <a:stretch>
                  <a:fillRect l="-2381" r="-2381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38250BAD-A9D6-59F6-81FE-828D43A4FCE0}"/>
                  </a:ext>
                </a:extLst>
              </p:cNvPr>
              <p:cNvSpPr txBox="1"/>
              <p:nvPr/>
            </p:nvSpPr>
            <p:spPr>
              <a:xfrm>
                <a:off x="9576608" y="4608542"/>
                <a:ext cx="1751698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𝑚𝑖𝑔𝑟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=0.0130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38250BAD-A9D6-59F6-81FE-828D43A4F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6608" y="4608542"/>
                <a:ext cx="1751698" cy="299569"/>
              </a:xfrm>
              <a:prstGeom prst="rect">
                <a:avLst/>
              </a:prstGeom>
              <a:blipFill>
                <a:blip r:embed="rId10"/>
                <a:stretch>
                  <a:fillRect l="-2899" t="-8000" r="-1449" b="-2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FC55B4F6-2A10-3B50-BBA0-2C18F85FDA9A}"/>
                  </a:ext>
                </a:extLst>
              </p:cNvPr>
              <p:cNvSpPr txBox="1"/>
              <p:nvPr/>
            </p:nvSpPr>
            <p:spPr>
              <a:xfrm>
                <a:off x="8315417" y="4043101"/>
                <a:ext cx="2020232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𝑡𝑖𝑝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=140.928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FC55B4F6-2A10-3B50-BBA0-2C18F85FD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417" y="4043101"/>
                <a:ext cx="2020232" cy="298415"/>
              </a:xfrm>
              <a:prstGeom prst="rect">
                <a:avLst/>
              </a:prstGeom>
              <a:blipFill>
                <a:blip r:embed="rId11"/>
                <a:stretch>
                  <a:fillRect l="-1250" t="-8333" r="-1250" b="-291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96EFA7E4-9885-57AE-7022-0D449401F764}"/>
              </a:ext>
            </a:extLst>
          </p:cNvPr>
          <p:cNvSpPr txBox="1"/>
          <p:nvPr/>
        </p:nvSpPr>
        <p:spPr>
          <a:xfrm>
            <a:off x="7471939" y="2336067"/>
            <a:ext cx="199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Features extracted: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BFCB5E49-E7F4-D996-8E69-28A29447F61D}"/>
                  </a:ext>
                </a:extLst>
              </p:cNvPr>
              <p:cNvSpPr txBox="1"/>
              <p:nvPr/>
            </p:nvSpPr>
            <p:spPr>
              <a:xfrm>
                <a:off x="7638706" y="5315061"/>
                <a:ext cx="7466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BFCB5E49-E7F4-D996-8E69-28A29447F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8706" y="5315061"/>
                <a:ext cx="746679" cy="276999"/>
              </a:xfrm>
              <a:prstGeom prst="rect">
                <a:avLst/>
              </a:prstGeom>
              <a:blipFill>
                <a:blip r:embed="rId12"/>
                <a:stretch>
                  <a:fillRect l="-6667" r="-6667" b="-13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1F017C1-324F-982D-3216-17962B5AD6D1}"/>
                  </a:ext>
                </a:extLst>
              </p:cNvPr>
              <p:cNvSpPr txBox="1"/>
              <p:nvPr/>
            </p:nvSpPr>
            <p:spPr>
              <a:xfrm>
                <a:off x="7718053" y="3287826"/>
                <a:ext cx="1367041" cy="563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𝑚𝑖𝑔𝑟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𝑐𝐿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𝜇𝜆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1F017C1-324F-982D-3216-17962B5AD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053" y="3287826"/>
                <a:ext cx="1367041" cy="563809"/>
              </a:xfrm>
              <a:prstGeom prst="rect">
                <a:avLst/>
              </a:prstGeom>
              <a:blipFill>
                <a:blip r:embed="rId13"/>
                <a:stretch>
                  <a:fillRect l="-3670" t="-4348" r="-3670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CasellaDiTesto 80">
                <a:extLst>
                  <a:ext uri="{FF2B5EF4-FFF2-40B4-BE49-F238E27FC236}">
                    <a16:creationId xmlns:a16="http://schemas.microsoft.com/office/drawing/2014/main" id="{AC07B756-EB39-459F-F2CA-E612C10A0071}"/>
                  </a:ext>
                </a:extLst>
              </p:cNvPr>
              <p:cNvSpPr txBox="1"/>
              <p:nvPr/>
            </p:nvSpPr>
            <p:spPr>
              <a:xfrm>
                <a:off x="9072582" y="3354132"/>
                <a:ext cx="1831334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𝑡𝑖𝑝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1" name="CasellaDiTesto 80">
                <a:extLst>
                  <a:ext uri="{FF2B5EF4-FFF2-40B4-BE49-F238E27FC236}">
                    <a16:creationId xmlns:a16="http://schemas.microsoft.com/office/drawing/2014/main" id="{AC07B756-EB39-459F-F2CA-E612C10A0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2582" y="3354132"/>
                <a:ext cx="1831334" cy="390748"/>
              </a:xfrm>
              <a:prstGeom prst="rect">
                <a:avLst/>
              </a:prstGeom>
              <a:blipFill>
                <a:blip r:embed="rId1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ABE364D-A859-B47E-B7F9-B9CA3AF27B10}"/>
                  </a:ext>
                </a:extLst>
              </p:cNvPr>
              <p:cNvSpPr txBox="1"/>
              <p:nvPr/>
            </p:nvSpPr>
            <p:spPr>
              <a:xfrm>
                <a:off x="9543179" y="5059511"/>
                <a:ext cx="1371529" cy="5988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𝑚𝑖𝑔𝑟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ABE364D-A859-B47E-B7F9-B9CA3AF27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3179" y="5059511"/>
                <a:ext cx="1371529" cy="598818"/>
              </a:xfrm>
              <a:prstGeom prst="rect">
                <a:avLst/>
              </a:prstGeom>
              <a:blipFill>
                <a:blip r:embed="rId15"/>
                <a:stretch>
                  <a:fillRect l="-3670" t="-4167" r="-2752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CasellaDiTesto 81">
                <a:extLst>
                  <a:ext uri="{FF2B5EF4-FFF2-40B4-BE49-F238E27FC236}">
                    <a16:creationId xmlns:a16="http://schemas.microsoft.com/office/drawing/2014/main" id="{4672F6E5-3A9B-6A98-4F2A-4C9F199BA1DF}"/>
                  </a:ext>
                </a:extLst>
              </p:cNvPr>
              <p:cNvSpPr txBox="1"/>
              <p:nvPr/>
            </p:nvSpPr>
            <p:spPr>
              <a:xfrm>
                <a:off x="8217287" y="5893966"/>
                <a:ext cx="19297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241.661 rad/s </a:t>
                </a:r>
              </a:p>
            </p:txBody>
          </p:sp>
        </mc:Choice>
        <mc:Fallback>
          <p:sp>
            <p:nvSpPr>
              <p:cNvPr id="82" name="CasellaDiTesto 81">
                <a:extLst>
                  <a:ext uri="{FF2B5EF4-FFF2-40B4-BE49-F238E27FC236}">
                    <a16:creationId xmlns:a16="http://schemas.microsoft.com/office/drawing/2014/main" id="{4672F6E5-3A9B-6A98-4F2A-4C9F199BA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287" y="5893966"/>
                <a:ext cx="1929740" cy="369332"/>
              </a:xfrm>
              <a:prstGeom prst="rect">
                <a:avLst/>
              </a:prstGeom>
              <a:blipFill>
                <a:blip r:embed="rId16"/>
                <a:stretch>
                  <a:fillRect t="-10345" r="-654" b="-310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CasellaDiTesto 82">
                <a:extLst>
                  <a:ext uri="{FF2B5EF4-FFF2-40B4-BE49-F238E27FC236}">
                    <a16:creationId xmlns:a16="http://schemas.microsoft.com/office/drawing/2014/main" id="{F7EFF7F4-D863-ADBF-1AAC-2293336AF5C6}"/>
                  </a:ext>
                </a:extLst>
              </p:cNvPr>
              <p:cNvSpPr txBox="1"/>
              <p:nvPr/>
            </p:nvSpPr>
            <p:spPr>
              <a:xfrm>
                <a:off x="8314485" y="6378317"/>
                <a:ext cx="1929740" cy="479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𝑡𝑖𝑝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den>
                    </m:f>
                  </m:oMath>
                </a14:m>
                <a:r>
                  <a:rPr lang="en-GB" dirty="0"/>
                  <a:t>  = 0.5832 m</a:t>
                </a:r>
              </a:p>
            </p:txBody>
          </p:sp>
        </mc:Choice>
        <mc:Fallback>
          <p:sp>
            <p:nvSpPr>
              <p:cNvPr id="83" name="CasellaDiTesto 82">
                <a:extLst>
                  <a:ext uri="{FF2B5EF4-FFF2-40B4-BE49-F238E27FC236}">
                    <a16:creationId xmlns:a16="http://schemas.microsoft.com/office/drawing/2014/main" id="{F7EFF7F4-D863-ADBF-1AAC-2293336AF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4485" y="6378317"/>
                <a:ext cx="1929740" cy="479683"/>
              </a:xfrm>
              <a:prstGeom prst="rect">
                <a:avLst/>
              </a:prstGeom>
              <a:blipFill>
                <a:blip r:embed="rId17"/>
                <a:stretch>
                  <a:fillRect r="-2614" b="-78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96B394A-DDF1-A676-2887-0376E3FD8E0A}"/>
              </a:ext>
            </a:extLst>
          </p:cNvPr>
          <p:cNvSpPr txBox="1"/>
          <p:nvPr/>
        </p:nvSpPr>
        <p:spPr>
          <a:xfrm>
            <a:off x="973777" y="5878286"/>
            <a:ext cx="2005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real values are: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CasellaDiTesto 83">
                <a:extLst>
                  <a:ext uri="{FF2B5EF4-FFF2-40B4-BE49-F238E27FC236}">
                    <a16:creationId xmlns:a16="http://schemas.microsoft.com/office/drawing/2014/main" id="{4A8C6C3C-EAF5-E58D-3450-739F923A2BBD}"/>
                  </a:ext>
                </a:extLst>
              </p:cNvPr>
              <p:cNvSpPr txBox="1"/>
              <p:nvPr/>
            </p:nvSpPr>
            <p:spPr>
              <a:xfrm>
                <a:off x="973777" y="6267648"/>
                <a:ext cx="11986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.6 </m:t>
                    </m:r>
                  </m:oMath>
                </a14:m>
                <a:r>
                  <a:rPr lang="en-GB" dirty="0"/>
                  <a:t>m</a:t>
                </a:r>
              </a:p>
            </p:txBody>
          </p:sp>
        </mc:Choice>
        <mc:Fallback>
          <p:sp>
            <p:nvSpPr>
              <p:cNvPr id="84" name="CasellaDiTesto 83">
                <a:extLst>
                  <a:ext uri="{FF2B5EF4-FFF2-40B4-BE49-F238E27FC236}">
                    <a16:creationId xmlns:a16="http://schemas.microsoft.com/office/drawing/2014/main" id="{4A8C6C3C-EAF5-E58D-3450-739F923A2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777" y="6267648"/>
                <a:ext cx="1198625" cy="369332"/>
              </a:xfrm>
              <a:prstGeom prst="rect">
                <a:avLst/>
              </a:prstGeom>
              <a:blipFill>
                <a:blip r:embed="rId18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CasellaDiTesto 84">
                <a:extLst>
                  <a:ext uri="{FF2B5EF4-FFF2-40B4-BE49-F238E27FC236}">
                    <a16:creationId xmlns:a16="http://schemas.microsoft.com/office/drawing/2014/main" id="{8E3CA92E-70B1-8989-CFA7-BA819A27D58C}"/>
                  </a:ext>
                </a:extLst>
              </p:cNvPr>
              <p:cNvSpPr txBox="1"/>
              <p:nvPr/>
            </p:nvSpPr>
            <p:spPr>
              <a:xfrm>
                <a:off x="2349339" y="6302529"/>
                <a:ext cx="1751698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𝑚𝑖𝑔𝑟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=0.0125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5" name="CasellaDiTesto 84">
                <a:extLst>
                  <a:ext uri="{FF2B5EF4-FFF2-40B4-BE49-F238E27FC236}">
                    <a16:creationId xmlns:a16="http://schemas.microsoft.com/office/drawing/2014/main" id="{8E3CA92E-70B1-8989-CFA7-BA819A27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339" y="6302529"/>
                <a:ext cx="1751698" cy="299569"/>
              </a:xfrm>
              <a:prstGeom prst="rect">
                <a:avLst/>
              </a:prstGeom>
              <a:blipFill>
                <a:blip r:embed="rId19"/>
                <a:stretch>
                  <a:fillRect l="-2143" t="-8333" r="-714" b="-291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>
            <a:extLst>
              <a:ext uri="{FF2B5EF4-FFF2-40B4-BE49-F238E27FC236}">
                <a16:creationId xmlns:a16="http://schemas.microsoft.com/office/drawing/2014/main" id="{8A002AE6-F1AE-9D28-610C-DBE35D3A4B1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58612" y="1136042"/>
            <a:ext cx="5711493" cy="444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03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olo 1">
                <a:extLst>
                  <a:ext uri="{FF2B5EF4-FFF2-40B4-BE49-F238E27FC236}">
                    <a16:creationId xmlns:a16="http://schemas.microsoft.com/office/drawing/2014/main" id="{19A8E12C-B610-9B41-874C-A8978BA556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4515" y="175552"/>
                <a:ext cx="8931762" cy="66210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it-IT" sz="4800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Result </a:t>
                </a:r>
                <a14:m>
                  <m:oMath xmlns:m="http://schemas.openxmlformats.org/officeDocument/2006/math">
                    <m:r>
                      <a:rPr lang="en-GB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it-IT" sz="48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sz="480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DJI</m:t>
                    </m:r>
                    <m:r>
                      <m:rPr>
                        <m:nor/>
                      </m:rPr>
                      <a:rPr lang="it-IT" sz="480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−</m:t>
                    </m:r>
                    <m:r>
                      <m:rPr>
                        <m:nor/>
                      </m:rPr>
                      <a:rPr lang="it-IT" sz="480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Mavic</m:t>
                    </m:r>
                    <m:r>
                      <m:rPr>
                        <m:nor/>
                      </m:rPr>
                      <a:rPr lang="it-IT" sz="480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it-IT" sz="480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Air</m:t>
                    </m:r>
                    <m:r>
                      <m:rPr>
                        <m:nor/>
                      </m:rPr>
                      <a:rPr lang="it-IT" sz="480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2</m:t>
                    </m:r>
                  </m:oMath>
                </a14:m>
                <a:endParaRPr lang="it-IT" sz="48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" name="Titolo 1">
                <a:extLst>
                  <a:ext uri="{FF2B5EF4-FFF2-40B4-BE49-F238E27FC236}">
                    <a16:creationId xmlns:a16="http://schemas.microsoft.com/office/drawing/2014/main" id="{19A8E12C-B610-9B41-874C-A8978BA55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15" y="175552"/>
                <a:ext cx="8931762" cy="662101"/>
              </a:xfrm>
              <a:prstGeom prst="rect">
                <a:avLst/>
              </a:prstGeom>
              <a:blipFill>
                <a:blip r:embed="rId2"/>
                <a:stretch>
                  <a:fillRect l="-3267" t="-45283" b="-490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tangolo 4">
            <a:extLst>
              <a:ext uri="{FF2B5EF4-FFF2-40B4-BE49-F238E27FC236}">
                <a16:creationId xmlns:a16="http://schemas.microsoft.com/office/drawing/2014/main" id="{A2AE2F1C-2AEE-5240-8140-58556514C835}"/>
              </a:ext>
            </a:extLst>
          </p:cNvPr>
          <p:cNvSpPr/>
          <p:nvPr/>
        </p:nvSpPr>
        <p:spPr>
          <a:xfrm>
            <a:off x="11565924" y="0"/>
            <a:ext cx="626075" cy="6858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EC2F83D-F030-DE46-B734-3BD3C2A28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8105" y="6055483"/>
            <a:ext cx="802517" cy="802517"/>
          </a:xfrm>
          <a:prstGeom prst="rect">
            <a:avLst/>
          </a:prstGeom>
          <a:effectLst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A95AE39D-25B5-0A9F-D7CC-0FABB7C6DCA7}"/>
                  </a:ext>
                </a:extLst>
              </p:cNvPr>
              <p:cNvSpPr txBox="1"/>
              <p:nvPr/>
            </p:nvSpPr>
            <p:spPr>
              <a:xfrm>
                <a:off x="7695667" y="1349552"/>
                <a:ext cx="1941622" cy="423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𝑐h𝑖𝑟𝑝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.3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A95AE39D-25B5-0A9F-D7CC-0FABB7C6D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5667" y="1349552"/>
                <a:ext cx="1941622" cy="423770"/>
              </a:xfrm>
              <a:prstGeom prst="rect">
                <a:avLst/>
              </a:prstGeom>
              <a:blipFill>
                <a:blip r:embed="rId4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8378DF2F-E8C1-E793-5A80-EAEAA6EDD364}"/>
                  </a:ext>
                </a:extLst>
              </p:cNvPr>
              <p:cNvSpPr txBox="1"/>
              <p:nvPr/>
            </p:nvSpPr>
            <p:spPr>
              <a:xfrm>
                <a:off x="7695667" y="940963"/>
                <a:ext cx="1858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𝑑𝑤𝑒𝑙𝑙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0.04 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8378DF2F-E8C1-E793-5A80-EAEAA6EDD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5667" y="940963"/>
                <a:ext cx="1858907" cy="400110"/>
              </a:xfrm>
              <a:prstGeom prst="rect">
                <a:avLst/>
              </a:prstGeom>
              <a:blipFill>
                <a:blip r:embed="rId5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4C45B992-58E4-2ACC-32E4-6CD838476435}"/>
                  </a:ext>
                </a:extLst>
              </p:cNvPr>
              <p:cNvSpPr txBox="1"/>
              <p:nvPr/>
            </p:nvSpPr>
            <p:spPr>
              <a:xfrm>
                <a:off x="7650909" y="2486157"/>
                <a:ext cx="1575368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𝑟𝑎𝑛𝑔𝑒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𝑐𝑒𝑙𝑙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4C45B992-58E4-2ACC-32E4-6CD838476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909" y="2486157"/>
                <a:ext cx="1575368" cy="299569"/>
              </a:xfrm>
              <a:prstGeom prst="rect">
                <a:avLst/>
              </a:prstGeom>
              <a:blipFill>
                <a:blip r:embed="rId6"/>
                <a:stretch>
                  <a:fillRect l="-2400" r="-32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9083B13D-4FD5-4E4D-C841-28825A5CFE75}"/>
                  </a:ext>
                </a:extLst>
              </p:cNvPr>
              <p:cNvSpPr txBox="1"/>
              <p:nvPr/>
            </p:nvSpPr>
            <p:spPr>
              <a:xfrm>
                <a:off x="9868467" y="2462785"/>
                <a:ext cx="1306896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𝑚𝑖𝑔𝑟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=3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9083B13D-4FD5-4E4D-C841-28825A5CF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8467" y="2462785"/>
                <a:ext cx="1306896" cy="299569"/>
              </a:xfrm>
              <a:prstGeom prst="rect">
                <a:avLst/>
              </a:prstGeom>
              <a:blipFill>
                <a:blip r:embed="rId7"/>
                <a:stretch>
                  <a:fillRect l="-3883" t="-4000" r="-1942" b="-2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767705A5-801A-4A33-36B7-CFAB4B5DCA1C}"/>
                  </a:ext>
                </a:extLst>
              </p:cNvPr>
              <p:cNvSpPr txBox="1"/>
              <p:nvPr/>
            </p:nvSpPr>
            <p:spPr>
              <a:xfrm>
                <a:off x="7670319" y="4262281"/>
                <a:ext cx="14503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𝑐𝑒𝑙𝑙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767705A5-801A-4A33-36B7-CFAB4B5DC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0319" y="4262281"/>
                <a:ext cx="1450333" cy="276999"/>
              </a:xfrm>
              <a:prstGeom prst="rect">
                <a:avLst/>
              </a:prstGeom>
              <a:blipFill>
                <a:blip r:embed="rId8"/>
                <a:stretch>
                  <a:fillRect l="-2586" r="-2586" b="-13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38250BAD-A9D6-59F6-81FE-828D43A4FCE0}"/>
                  </a:ext>
                </a:extLst>
              </p:cNvPr>
              <p:cNvSpPr txBox="1"/>
              <p:nvPr/>
            </p:nvSpPr>
            <p:spPr>
              <a:xfrm>
                <a:off x="9590618" y="4262281"/>
                <a:ext cx="1700402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𝑚𝑖𝑔𝑟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=0.0052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38250BAD-A9D6-59F6-81FE-828D43A4F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0618" y="4262281"/>
                <a:ext cx="1700402" cy="299569"/>
              </a:xfrm>
              <a:prstGeom prst="rect">
                <a:avLst/>
              </a:prstGeom>
              <a:blipFill>
                <a:blip r:embed="rId9"/>
                <a:stretch>
                  <a:fillRect l="-2985" r="-2985" b="-2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FC55B4F6-2A10-3B50-BBA0-2C18F85FDA9A}"/>
                  </a:ext>
                </a:extLst>
              </p:cNvPr>
              <p:cNvSpPr txBox="1"/>
              <p:nvPr/>
            </p:nvSpPr>
            <p:spPr>
              <a:xfrm>
                <a:off x="8329427" y="3696840"/>
                <a:ext cx="1891993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𝑡𝑖𝑝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=38.434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FC55B4F6-2A10-3B50-BBA0-2C18F85FD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9427" y="3696840"/>
                <a:ext cx="1891993" cy="298415"/>
              </a:xfrm>
              <a:prstGeom prst="rect">
                <a:avLst/>
              </a:prstGeom>
              <a:blipFill>
                <a:blip r:embed="rId10"/>
                <a:stretch>
                  <a:fillRect l="-1333" t="-4000" r="-1333" b="-2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96EFA7E4-9885-57AE-7022-0D449401F764}"/>
              </a:ext>
            </a:extLst>
          </p:cNvPr>
          <p:cNvSpPr txBox="1"/>
          <p:nvPr/>
        </p:nvSpPr>
        <p:spPr>
          <a:xfrm>
            <a:off x="7485949" y="1989806"/>
            <a:ext cx="199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Features extracted: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BFCB5E49-E7F4-D996-8E69-28A29447F61D}"/>
                  </a:ext>
                </a:extLst>
              </p:cNvPr>
              <p:cNvSpPr txBox="1"/>
              <p:nvPr/>
            </p:nvSpPr>
            <p:spPr>
              <a:xfrm>
                <a:off x="7652716" y="4968800"/>
                <a:ext cx="7466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BFCB5E49-E7F4-D996-8E69-28A29447F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2716" y="4968800"/>
                <a:ext cx="746679" cy="276999"/>
              </a:xfrm>
              <a:prstGeom prst="rect">
                <a:avLst/>
              </a:prstGeom>
              <a:blipFill>
                <a:blip r:embed="rId11"/>
                <a:stretch>
                  <a:fillRect l="-6667" r="-6667" b="-13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1F017C1-324F-982D-3216-17962B5AD6D1}"/>
                  </a:ext>
                </a:extLst>
              </p:cNvPr>
              <p:cNvSpPr txBox="1"/>
              <p:nvPr/>
            </p:nvSpPr>
            <p:spPr>
              <a:xfrm>
                <a:off x="7732063" y="2941565"/>
                <a:ext cx="1367041" cy="563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𝑚𝑖𝑔𝑟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𝑐𝐿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𝜇𝜆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1F017C1-324F-982D-3216-17962B5AD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063" y="2941565"/>
                <a:ext cx="1367041" cy="563809"/>
              </a:xfrm>
              <a:prstGeom prst="rect">
                <a:avLst/>
              </a:prstGeom>
              <a:blipFill>
                <a:blip r:embed="rId12"/>
                <a:stretch>
                  <a:fillRect l="-2752" t="-4444" r="-3670" b="-1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CasellaDiTesto 80">
                <a:extLst>
                  <a:ext uri="{FF2B5EF4-FFF2-40B4-BE49-F238E27FC236}">
                    <a16:creationId xmlns:a16="http://schemas.microsoft.com/office/drawing/2014/main" id="{AC07B756-EB39-459F-F2CA-E612C10A0071}"/>
                  </a:ext>
                </a:extLst>
              </p:cNvPr>
              <p:cNvSpPr txBox="1"/>
              <p:nvPr/>
            </p:nvSpPr>
            <p:spPr>
              <a:xfrm>
                <a:off x="9467186" y="2965786"/>
                <a:ext cx="1831334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𝑡𝑖𝑝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1" name="CasellaDiTesto 80">
                <a:extLst>
                  <a:ext uri="{FF2B5EF4-FFF2-40B4-BE49-F238E27FC236}">
                    <a16:creationId xmlns:a16="http://schemas.microsoft.com/office/drawing/2014/main" id="{AC07B756-EB39-459F-F2CA-E612C10A0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7186" y="2965786"/>
                <a:ext cx="1831334" cy="390748"/>
              </a:xfrm>
              <a:prstGeom prst="rect">
                <a:avLst/>
              </a:prstGeom>
              <a:blipFill>
                <a:blip r:embed="rId1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ABE364D-A859-B47E-B7F9-B9CA3AF27B10}"/>
                  </a:ext>
                </a:extLst>
              </p:cNvPr>
              <p:cNvSpPr txBox="1"/>
              <p:nvPr/>
            </p:nvSpPr>
            <p:spPr>
              <a:xfrm>
                <a:off x="9557189" y="4713250"/>
                <a:ext cx="1371529" cy="5988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𝑚𝑖𝑔𝑟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ABE364D-A859-B47E-B7F9-B9CA3AF27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7189" y="4713250"/>
                <a:ext cx="1371529" cy="598818"/>
              </a:xfrm>
              <a:prstGeom prst="rect">
                <a:avLst/>
              </a:prstGeom>
              <a:blipFill>
                <a:blip r:embed="rId14"/>
                <a:stretch>
                  <a:fillRect l="-3670" t="-4167" r="-2752" b="-104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CasellaDiTesto 81">
                <a:extLst>
                  <a:ext uri="{FF2B5EF4-FFF2-40B4-BE49-F238E27FC236}">
                    <a16:creationId xmlns:a16="http://schemas.microsoft.com/office/drawing/2014/main" id="{4672F6E5-3A9B-6A98-4F2A-4C9F199BA1DF}"/>
                  </a:ext>
                </a:extLst>
              </p:cNvPr>
              <p:cNvSpPr txBox="1"/>
              <p:nvPr/>
            </p:nvSpPr>
            <p:spPr>
              <a:xfrm>
                <a:off x="8231297" y="5547705"/>
                <a:ext cx="19297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604.152 rad/s </a:t>
                </a:r>
              </a:p>
            </p:txBody>
          </p:sp>
        </mc:Choice>
        <mc:Fallback>
          <p:sp>
            <p:nvSpPr>
              <p:cNvPr id="82" name="CasellaDiTesto 81">
                <a:extLst>
                  <a:ext uri="{FF2B5EF4-FFF2-40B4-BE49-F238E27FC236}">
                    <a16:creationId xmlns:a16="http://schemas.microsoft.com/office/drawing/2014/main" id="{4672F6E5-3A9B-6A98-4F2A-4C9F199BA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1297" y="5547705"/>
                <a:ext cx="1929740" cy="369332"/>
              </a:xfrm>
              <a:prstGeom prst="rect">
                <a:avLst/>
              </a:prstGeom>
              <a:blipFill>
                <a:blip r:embed="rId15"/>
                <a:stretch>
                  <a:fillRect t="-6452" r="-654" b="-225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CasellaDiTesto 82">
                <a:extLst>
                  <a:ext uri="{FF2B5EF4-FFF2-40B4-BE49-F238E27FC236}">
                    <a16:creationId xmlns:a16="http://schemas.microsoft.com/office/drawing/2014/main" id="{F7EFF7F4-D863-ADBF-1AAC-2293336AF5C6}"/>
                  </a:ext>
                </a:extLst>
              </p:cNvPr>
              <p:cNvSpPr txBox="1"/>
              <p:nvPr/>
            </p:nvSpPr>
            <p:spPr>
              <a:xfrm>
                <a:off x="8328495" y="6032056"/>
                <a:ext cx="1929740" cy="479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𝑡𝑖𝑝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den>
                    </m:f>
                  </m:oMath>
                </a14:m>
                <a:r>
                  <a:rPr lang="en-GB" dirty="0"/>
                  <a:t>  = 0.0636 m</a:t>
                </a:r>
              </a:p>
            </p:txBody>
          </p:sp>
        </mc:Choice>
        <mc:Fallback>
          <p:sp>
            <p:nvSpPr>
              <p:cNvPr id="83" name="CasellaDiTesto 82">
                <a:extLst>
                  <a:ext uri="{FF2B5EF4-FFF2-40B4-BE49-F238E27FC236}">
                    <a16:creationId xmlns:a16="http://schemas.microsoft.com/office/drawing/2014/main" id="{F7EFF7F4-D863-ADBF-1AAC-2293336AF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495" y="6032056"/>
                <a:ext cx="1929740" cy="479683"/>
              </a:xfrm>
              <a:prstGeom prst="rect">
                <a:avLst/>
              </a:prstGeom>
              <a:blipFill>
                <a:blip r:embed="rId16"/>
                <a:stretch>
                  <a:fillRect r="-2614" b="-78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96B394A-DDF1-A676-2887-0376E3FD8E0A}"/>
              </a:ext>
            </a:extLst>
          </p:cNvPr>
          <p:cNvSpPr txBox="1"/>
          <p:nvPr/>
        </p:nvSpPr>
        <p:spPr>
          <a:xfrm>
            <a:off x="973777" y="5878286"/>
            <a:ext cx="2005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real values are: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CasellaDiTesto 83">
                <a:extLst>
                  <a:ext uri="{FF2B5EF4-FFF2-40B4-BE49-F238E27FC236}">
                    <a16:creationId xmlns:a16="http://schemas.microsoft.com/office/drawing/2014/main" id="{4A8C6C3C-EAF5-E58D-3450-739F923A2BBD}"/>
                  </a:ext>
                </a:extLst>
              </p:cNvPr>
              <p:cNvSpPr txBox="1"/>
              <p:nvPr/>
            </p:nvSpPr>
            <p:spPr>
              <a:xfrm>
                <a:off x="973777" y="6267648"/>
                <a:ext cx="11986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.07 </m:t>
                    </m:r>
                  </m:oMath>
                </a14:m>
                <a:r>
                  <a:rPr lang="en-GB" dirty="0"/>
                  <a:t>m</a:t>
                </a:r>
              </a:p>
            </p:txBody>
          </p:sp>
        </mc:Choice>
        <mc:Fallback>
          <p:sp>
            <p:nvSpPr>
              <p:cNvPr id="84" name="CasellaDiTesto 83">
                <a:extLst>
                  <a:ext uri="{FF2B5EF4-FFF2-40B4-BE49-F238E27FC236}">
                    <a16:creationId xmlns:a16="http://schemas.microsoft.com/office/drawing/2014/main" id="{4A8C6C3C-EAF5-E58D-3450-739F923A2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777" y="6267648"/>
                <a:ext cx="1198625" cy="369332"/>
              </a:xfrm>
              <a:prstGeom prst="rect">
                <a:avLst/>
              </a:prstGeom>
              <a:blipFill>
                <a:blip r:embed="rId17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CasellaDiTesto 84">
                <a:extLst>
                  <a:ext uri="{FF2B5EF4-FFF2-40B4-BE49-F238E27FC236}">
                    <a16:creationId xmlns:a16="http://schemas.microsoft.com/office/drawing/2014/main" id="{8E3CA92E-70B1-8989-CFA7-BA819A27D58C}"/>
                  </a:ext>
                </a:extLst>
              </p:cNvPr>
              <p:cNvSpPr txBox="1"/>
              <p:nvPr/>
            </p:nvSpPr>
            <p:spPr>
              <a:xfrm>
                <a:off x="2349339" y="6302529"/>
                <a:ext cx="1751698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𝑚𝑖𝑔𝑟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=0.0055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5" name="CasellaDiTesto 84">
                <a:extLst>
                  <a:ext uri="{FF2B5EF4-FFF2-40B4-BE49-F238E27FC236}">
                    <a16:creationId xmlns:a16="http://schemas.microsoft.com/office/drawing/2014/main" id="{8E3CA92E-70B1-8989-CFA7-BA819A27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339" y="6302529"/>
                <a:ext cx="1751698" cy="299569"/>
              </a:xfrm>
              <a:prstGeom prst="rect">
                <a:avLst/>
              </a:prstGeom>
              <a:blipFill>
                <a:blip r:embed="rId18"/>
                <a:stretch>
                  <a:fillRect l="-2143" t="-8333" r="-714" b="-291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C9065E36-958C-55B2-61CE-0C2A7EB3EB31}"/>
                  </a:ext>
                </a:extLst>
              </p:cNvPr>
              <p:cNvSpPr txBox="1"/>
              <p:nvPr/>
            </p:nvSpPr>
            <p:spPr>
              <a:xfrm>
                <a:off x="9501143" y="949442"/>
                <a:ext cx="22975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𝑆𝑁𝑅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13.2 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C9065E36-958C-55B2-61CE-0C2A7EB3E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143" y="949442"/>
                <a:ext cx="2297552" cy="400110"/>
              </a:xfrm>
              <a:prstGeom prst="rect">
                <a:avLst/>
              </a:prstGeom>
              <a:blipFill>
                <a:blip r:embed="rId19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>
            <a:extLst>
              <a:ext uri="{FF2B5EF4-FFF2-40B4-BE49-F238E27FC236}">
                <a16:creationId xmlns:a16="http://schemas.microsoft.com/office/drawing/2014/main" id="{1A7580C4-F6F3-DA32-70DA-FD11E28B860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56191" y="1111800"/>
            <a:ext cx="5585254" cy="432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20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olo 1">
                <a:extLst>
                  <a:ext uri="{FF2B5EF4-FFF2-40B4-BE49-F238E27FC236}">
                    <a16:creationId xmlns:a16="http://schemas.microsoft.com/office/drawing/2014/main" id="{19A8E12C-B610-9B41-874C-A8978BA556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4515" y="175552"/>
                <a:ext cx="8931762" cy="66210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it-IT" sz="4800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Result </a:t>
                </a:r>
                <a14:m>
                  <m:oMath xmlns:m="http://schemas.openxmlformats.org/officeDocument/2006/math">
                    <m:r>
                      <a:rPr lang="en-GB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it-IT" sz="4800" b="0" i="0" dirty="0" smtClean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DJI</m:t>
                    </m:r>
                    <m:r>
                      <m:rPr>
                        <m:nor/>
                      </m:rPr>
                      <a:rPr lang="it-IT" sz="4800" b="0" i="0" dirty="0" smtClean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it-IT" sz="4800" b="0" i="0" dirty="0" smtClean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Matrice</m:t>
                    </m:r>
                    <m:r>
                      <m:rPr>
                        <m:nor/>
                      </m:rPr>
                      <a:rPr lang="it-IT" sz="4800" b="0" i="0" dirty="0" smtClean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300</m:t>
                    </m:r>
                  </m:oMath>
                </a14:m>
                <a:endParaRPr lang="it-IT" sz="48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" name="Titolo 1">
                <a:extLst>
                  <a:ext uri="{FF2B5EF4-FFF2-40B4-BE49-F238E27FC236}">
                    <a16:creationId xmlns:a16="http://schemas.microsoft.com/office/drawing/2014/main" id="{19A8E12C-B610-9B41-874C-A8978BA55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15" y="175552"/>
                <a:ext cx="8931762" cy="662101"/>
              </a:xfrm>
              <a:prstGeom prst="rect">
                <a:avLst/>
              </a:prstGeom>
              <a:blipFill>
                <a:blip r:embed="rId2"/>
                <a:stretch>
                  <a:fillRect l="-3267" t="-45283" b="-490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tangolo 4">
            <a:extLst>
              <a:ext uri="{FF2B5EF4-FFF2-40B4-BE49-F238E27FC236}">
                <a16:creationId xmlns:a16="http://schemas.microsoft.com/office/drawing/2014/main" id="{A2AE2F1C-2AEE-5240-8140-58556514C835}"/>
              </a:ext>
            </a:extLst>
          </p:cNvPr>
          <p:cNvSpPr/>
          <p:nvPr/>
        </p:nvSpPr>
        <p:spPr>
          <a:xfrm>
            <a:off x="11565924" y="0"/>
            <a:ext cx="626075" cy="6858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EC2F83D-F030-DE46-B734-3BD3C2A28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8105" y="6055483"/>
            <a:ext cx="802517" cy="802517"/>
          </a:xfrm>
          <a:prstGeom prst="rect">
            <a:avLst/>
          </a:prstGeom>
          <a:effectLst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A95AE39D-25B5-0A9F-D7CC-0FABB7C6DCA7}"/>
                  </a:ext>
                </a:extLst>
              </p:cNvPr>
              <p:cNvSpPr txBox="1"/>
              <p:nvPr/>
            </p:nvSpPr>
            <p:spPr>
              <a:xfrm>
                <a:off x="7695667" y="1349552"/>
                <a:ext cx="1941622" cy="423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𝑐h𝑖𝑟𝑝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.3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A95AE39D-25B5-0A9F-D7CC-0FABB7C6D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5667" y="1349552"/>
                <a:ext cx="1941622" cy="423770"/>
              </a:xfrm>
              <a:prstGeom prst="rect">
                <a:avLst/>
              </a:prstGeom>
              <a:blipFill>
                <a:blip r:embed="rId4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8378DF2F-E8C1-E793-5A80-EAEAA6EDD364}"/>
                  </a:ext>
                </a:extLst>
              </p:cNvPr>
              <p:cNvSpPr txBox="1"/>
              <p:nvPr/>
            </p:nvSpPr>
            <p:spPr>
              <a:xfrm>
                <a:off x="7695667" y="940963"/>
                <a:ext cx="1858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𝑑𝑤𝑒𝑙𝑙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0.04 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8378DF2F-E8C1-E793-5A80-EAEAA6EDD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5667" y="940963"/>
                <a:ext cx="1858907" cy="400110"/>
              </a:xfrm>
              <a:prstGeom prst="rect">
                <a:avLst/>
              </a:prstGeom>
              <a:blipFill>
                <a:blip r:embed="rId5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4C45B992-58E4-2ACC-32E4-6CD838476435}"/>
                  </a:ext>
                </a:extLst>
              </p:cNvPr>
              <p:cNvSpPr txBox="1"/>
              <p:nvPr/>
            </p:nvSpPr>
            <p:spPr>
              <a:xfrm>
                <a:off x="7650909" y="2486157"/>
                <a:ext cx="1703608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𝑟𝑎𝑛𝑔𝑒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𝑐𝑒𝑙𝑙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4C45B992-58E4-2ACC-32E4-6CD838476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909" y="2486157"/>
                <a:ext cx="1703608" cy="299569"/>
              </a:xfrm>
              <a:prstGeom prst="rect">
                <a:avLst/>
              </a:prstGeom>
              <a:blipFill>
                <a:blip r:embed="rId6"/>
                <a:stretch>
                  <a:fillRect l="-2222" r="-2963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9083B13D-4FD5-4E4D-C841-28825A5CFE75}"/>
                  </a:ext>
                </a:extLst>
              </p:cNvPr>
              <p:cNvSpPr txBox="1"/>
              <p:nvPr/>
            </p:nvSpPr>
            <p:spPr>
              <a:xfrm>
                <a:off x="9474607" y="2486156"/>
                <a:ext cx="1435136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𝑚𝑖𝑔𝑟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=10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9083B13D-4FD5-4E4D-C841-28825A5CF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4607" y="2486156"/>
                <a:ext cx="1435136" cy="299569"/>
              </a:xfrm>
              <a:prstGeom prst="rect">
                <a:avLst/>
              </a:prstGeom>
              <a:blipFill>
                <a:blip r:embed="rId7"/>
                <a:stretch>
                  <a:fillRect l="-2609" t="-8000" r="-870" b="-2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767705A5-801A-4A33-36B7-CFAB4B5DCA1C}"/>
                  </a:ext>
                </a:extLst>
              </p:cNvPr>
              <p:cNvSpPr txBox="1"/>
              <p:nvPr/>
            </p:nvSpPr>
            <p:spPr>
              <a:xfrm>
                <a:off x="7670319" y="4262281"/>
                <a:ext cx="14503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𝑐𝑒𝑙𝑙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767705A5-801A-4A33-36B7-CFAB4B5DC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0319" y="4262281"/>
                <a:ext cx="1450333" cy="276999"/>
              </a:xfrm>
              <a:prstGeom prst="rect">
                <a:avLst/>
              </a:prstGeom>
              <a:blipFill>
                <a:blip r:embed="rId8"/>
                <a:stretch>
                  <a:fillRect l="-2586" r="-3448" b="-13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38250BAD-A9D6-59F6-81FE-828D43A4FCE0}"/>
                  </a:ext>
                </a:extLst>
              </p:cNvPr>
              <p:cNvSpPr txBox="1"/>
              <p:nvPr/>
            </p:nvSpPr>
            <p:spPr>
              <a:xfrm>
                <a:off x="9590618" y="4262281"/>
                <a:ext cx="1751698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𝑚𝑖𝑔𝑟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=0.0065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38250BAD-A9D6-59F6-81FE-828D43A4F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0618" y="4262281"/>
                <a:ext cx="1751698" cy="299569"/>
              </a:xfrm>
              <a:prstGeom prst="rect">
                <a:avLst/>
              </a:prstGeom>
              <a:blipFill>
                <a:blip r:embed="rId9"/>
                <a:stretch>
                  <a:fillRect l="-2878" t="-4000" r="-719" b="-2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FC55B4F6-2A10-3B50-BBA0-2C18F85FDA9A}"/>
                  </a:ext>
                </a:extLst>
              </p:cNvPr>
              <p:cNvSpPr txBox="1"/>
              <p:nvPr/>
            </p:nvSpPr>
            <p:spPr>
              <a:xfrm>
                <a:off x="8329427" y="3696840"/>
                <a:ext cx="2148472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𝑡𝑖𝑝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=128.1164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FC55B4F6-2A10-3B50-BBA0-2C18F85FD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9427" y="3696840"/>
                <a:ext cx="2148472" cy="298415"/>
              </a:xfrm>
              <a:prstGeom prst="rect">
                <a:avLst/>
              </a:prstGeom>
              <a:blipFill>
                <a:blip r:embed="rId10"/>
                <a:stretch>
                  <a:fillRect l="-1170" t="-4000" r="-585" b="-2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96EFA7E4-9885-57AE-7022-0D449401F764}"/>
              </a:ext>
            </a:extLst>
          </p:cNvPr>
          <p:cNvSpPr txBox="1"/>
          <p:nvPr/>
        </p:nvSpPr>
        <p:spPr>
          <a:xfrm>
            <a:off x="7485949" y="1989806"/>
            <a:ext cx="199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Features extracted: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BFCB5E49-E7F4-D996-8E69-28A29447F61D}"/>
                  </a:ext>
                </a:extLst>
              </p:cNvPr>
              <p:cNvSpPr txBox="1"/>
              <p:nvPr/>
            </p:nvSpPr>
            <p:spPr>
              <a:xfrm>
                <a:off x="7652716" y="4968800"/>
                <a:ext cx="7466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BFCB5E49-E7F4-D996-8E69-28A29447F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2716" y="4968800"/>
                <a:ext cx="746679" cy="276999"/>
              </a:xfrm>
              <a:prstGeom prst="rect">
                <a:avLst/>
              </a:prstGeom>
              <a:blipFill>
                <a:blip r:embed="rId11"/>
                <a:stretch>
                  <a:fillRect l="-6667" r="-6667" b="-13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1F017C1-324F-982D-3216-17962B5AD6D1}"/>
                  </a:ext>
                </a:extLst>
              </p:cNvPr>
              <p:cNvSpPr txBox="1"/>
              <p:nvPr/>
            </p:nvSpPr>
            <p:spPr>
              <a:xfrm>
                <a:off x="7732063" y="2941565"/>
                <a:ext cx="1367041" cy="563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𝑚𝑖𝑔𝑟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𝑐𝐿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𝜇𝜆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1F017C1-324F-982D-3216-17962B5AD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063" y="2941565"/>
                <a:ext cx="1367041" cy="563809"/>
              </a:xfrm>
              <a:prstGeom prst="rect">
                <a:avLst/>
              </a:prstGeom>
              <a:blipFill>
                <a:blip r:embed="rId12"/>
                <a:stretch>
                  <a:fillRect l="-2752" t="-4444" r="-3670" b="-1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CasellaDiTesto 80">
                <a:extLst>
                  <a:ext uri="{FF2B5EF4-FFF2-40B4-BE49-F238E27FC236}">
                    <a16:creationId xmlns:a16="http://schemas.microsoft.com/office/drawing/2014/main" id="{AC07B756-EB39-459F-F2CA-E612C10A0071}"/>
                  </a:ext>
                </a:extLst>
              </p:cNvPr>
              <p:cNvSpPr txBox="1"/>
              <p:nvPr/>
            </p:nvSpPr>
            <p:spPr>
              <a:xfrm>
                <a:off x="9086592" y="3007871"/>
                <a:ext cx="1831334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𝑡𝑖𝑝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1" name="CasellaDiTesto 80">
                <a:extLst>
                  <a:ext uri="{FF2B5EF4-FFF2-40B4-BE49-F238E27FC236}">
                    <a16:creationId xmlns:a16="http://schemas.microsoft.com/office/drawing/2014/main" id="{AC07B756-EB39-459F-F2CA-E612C10A0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6592" y="3007871"/>
                <a:ext cx="1831334" cy="390748"/>
              </a:xfrm>
              <a:prstGeom prst="rect">
                <a:avLst/>
              </a:prstGeom>
              <a:blipFill>
                <a:blip r:embed="rId1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ABE364D-A859-B47E-B7F9-B9CA3AF27B10}"/>
                  </a:ext>
                </a:extLst>
              </p:cNvPr>
              <p:cNvSpPr txBox="1"/>
              <p:nvPr/>
            </p:nvSpPr>
            <p:spPr>
              <a:xfrm>
                <a:off x="9557189" y="4713250"/>
                <a:ext cx="1371529" cy="5988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𝑚𝑖𝑔𝑟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ABE364D-A859-B47E-B7F9-B9CA3AF27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7189" y="4713250"/>
                <a:ext cx="1371529" cy="598818"/>
              </a:xfrm>
              <a:prstGeom prst="rect">
                <a:avLst/>
              </a:prstGeom>
              <a:blipFill>
                <a:blip r:embed="rId14"/>
                <a:stretch>
                  <a:fillRect l="-3670" t="-4167" r="-2752" b="-104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CasellaDiTesto 81">
                <a:extLst>
                  <a:ext uri="{FF2B5EF4-FFF2-40B4-BE49-F238E27FC236}">
                    <a16:creationId xmlns:a16="http://schemas.microsoft.com/office/drawing/2014/main" id="{4672F6E5-3A9B-6A98-4F2A-4C9F199BA1DF}"/>
                  </a:ext>
                </a:extLst>
              </p:cNvPr>
              <p:cNvSpPr txBox="1"/>
              <p:nvPr/>
            </p:nvSpPr>
            <p:spPr>
              <a:xfrm>
                <a:off x="8231297" y="5547705"/>
                <a:ext cx="21254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483.3219  rad/s </a:t>
                </a:r>
              </a:p>
            </p:txBody>
          </p:sp>
        </mc:Choice>
        <mc:Fallback>
          <p:sp>
            <p:nvSpPr>
              <p:cNvPr id="82" name="CasellaDiTesto 81">
                <a:extLst>
                  <a:ext uri="{FF2B5EF4-FFF2-40B4-BE49-F238E27FC236}">
                    <a16:creationId xmlns:a16="http://schemas.microsoft.com/office/drawing/2014/main" id="{4672F6E5-3A9B-6A98-4F2A-4C9F199BA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1297" y="5547705"/>
                <a:ext cx="2125418" cy="369332"/>
              </a:xfrm>
              <a:prstGeom prst="rect">
                <a:avLst/>
              </a:prstGeom>
              <a:blipFill>
                <a:blip r:embed="rId15"/>
                <a:stretch>
                  <a:fillRect t="-6452" b="-225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CasellaDiTesto 82">
                <a:extLst>
                  <a:ext uri="{FF2B5EF4-FFF2-40B4-BE49-F238E27FC236}">
                    <a16:creationId xmlns:a16="http://schemas.microsoft.com/office/drawing/2014/main" id="{F7EFF7F4-D863-ADBF-1AAC-2293336AF5C6}"/>
                  </a:ext>
                </a:extLst>
              </p:cNvPr>
              <p:cNvSpPr txBox="1"/>
              <p:nvPr/>
            </p:nvSpPr>
            <p:spPr>
              <a:xfrm>
                <a:off x="8328495" y="6032056"/>
                <a:ext cx="2284700" cy="479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𝑡𝑖𝑝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den>
                    </m:f>
                  </m:oMath>
                </a14:m>
                <a:r>
                  <a:rPr lang="en-GB" dirty="0"/>
                  <a:t>  = 0.2651  m</a:t>
                </a:r>
              </a:p>
            </p:txBody>
          </p:sp>
        </mc:Choice>
        <mc:Fallback>
          <p:sp>
            <p:nvSpPr>
              <p:cNvPr id="83" name="CasellaDiTesto 82">
                <a:extLst>
                  <a:ext uri="{FF2B5EF4-FFF2-40B4-BE49-F238E27FC236}">
                    <a16:creationId xmlns:a16="http://schemas.microsoft.com/office/drawing/2014/main" id="{F7EFF7F4-D863-ADBF-1AAC-2293336AF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495" y="6032056"/>
                <a:ext cx="2284700" cy="479683"/>
              </a:xfrm>
              <a:prstGeom prst="rect">
                <a:avLst/>
              </a:prstGeom>
              <a:blipFill>
                <a:blip r:embed="rId1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96B394A-DDF1-A676-2887-0376E3FD8E0A}"/>
              </a:ext>
            </a:extLst>
          </p:cNvPr>
          <p:cNvSpPr txBox="1"/>
          <p:nvPr/>
        </p:nvSpPr>
        <p:spPr>
          <a:xfrm>
            <a:off x="973777" y="5878286"/>
            <a:ext cx="2005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real values are: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CasellaDiTesto 83">
                <a:extLst>
                  <a:ext uri="{FF2B5EF4-FFF2-40B4-BE49-F238E27FC236}">
                    <a16:creationId xmlns:a16="http://schemas.microsoft.com/office/drawing/2014/main" id="{4A8C6C3C-EAF5-E58D-3450-739F923A2BBD}"/>
                  </a:ext>
                </a:extLst>
              </p:cNvPr>
              <p:cNvSpPr txBox="1"/>
              <p:nvPr/>
            </p:nvSpPr>
            <p:spPr>
              <a:xfrm>
                <a:off x="973777" y="6267648"/>
                <a:ext cx="14541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.2665 </m:t>
                    </m:r>
                  </m:oMath>
                </a14:m>
                <a:r>
                  <a:rPr lang="en-GB" dirty="0"/>
                  <a:t>m</a:t>
                </a:r>
              </a:p>
            </p:txBody>
          </p:sp>
        </mc:Choice>
        <mc:Fallback>
          <p:sp>
            <p:nvSpPr>
              <p:cNvPr id="84" name="CasellaDiTesto 83">
                <a:extLst>
                  <a:ext uri="{FF2B5EF4-FFF2-40B4-BE49-F238E27FC236}">
                    <a16:creationId xmlns:a16="http://schemas.microsoft.com/office/drawing/2014/main" id="{4A8C6C3C-EAF5-E58D-3450-739F923A2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777" y="6267648"/>
                <a:ext cx="1454113" cy="369332"/>
              </a:xfrm>
              <a:prstGeom prst="rect">
                <a:avLst/>
              </a:prstGeom>
              <a:blipFill>
                <a:blip r:embed="rId17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CasellaDiTesto 84">
                <a:extLst>
                  <a:ext uri="{FF2B5EF4-FFF2-40B4-BE49-F238E27FC236}">
                    <a16:creationId xmlns:a16="http://schemas.microsoft.com/office/drawing/2014/main" id="{8E3CA92E-70B1-8989-CFA7-BA819A27D58C}"/>
                  </a:ext>
                </a:extLst>
              </p:cNvPr>
              <p:cNvSpPr txBox="1"/>
              <p:nvPr/>
            </p:nvSpPr>
            <p:spPr>
              <a:xfrm>
                <a:off x="2349339" y="6302529"/>
                <a:ext cx="1751698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𝑚𝑖𝑔𝑟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=0.0071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5" name="CasellaDiTesto 84">
                <a:extLst>
                  <a:ext uri="{FF2B5EF4-FFF2-40B4-BE49-F238E27FC236}">
                    <a16:creationId xmlns:a16="http://schemas.microsoft.com/office/drawing/2014/main" id="{8E3CA92E-70B1-8989-CFA7-BA819A27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339" y="6302529"/>
                <a:ext cx="1751698" cy="299569"/>
              </a:xfrm>
              <a:prstGeom prst="rect">
                <a:avLst/>
              </a:prstGeom>
              <a:blipFill>
                <a:blip r:embed="rId18"/>
                <a:stretch>
                  <a:fillRect l="-2143" t="-8333" r="-714" b="-291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magine 9">
            <a:extLst>
              <a:ext uri="{FF2B5EF4-FFF2-40B4-BE49-F238E27FC236}">
                <a16:creationId xmlns:a16="http://schemas.microsoft.com/office/drawing/2014/main" id="{941D9B7D-DEA9-C2B2-9D47-C6E63AB8B61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9677" y="1248792"/>
            <a:ext cx="5194697" cy="406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382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olo 1">
                <a:extLst>
                  <a:ext uri="{FF2B5EF4-FFF2-40B4-BE49-F238E27FC236}">
                    <a16:creationId xmlns:a16="http://schemas.microsoft.com/office/drawing/2014/main" id="{19A8E12C-B610-9B41-874C-A8978BA556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4515" y="175552"/>
                <a:ext cx="8931762" cy="66210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it-IT" sz="4800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Result </a:t>
                </a:r>
                <a14:m>
                  <m:oMath xmlns:m="http://schemas.openxmlformats.org/officeDocument/2006/math">
                    <m:r>
                      <a:rPr lang="en-GB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it-IT" sz="4800" b="0" i="0" dirty="0" smtClean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D</m:t>
                    </m:r>
                    <m:r>
                      <a:rPr lang="it-IT" sz="48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𝐽𝐼</m:t>
                    </m:r>
                    <m:r>
                      <a:rPr lang="it-IT" sz="48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it-IT" sz="48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𝑃𝑎𝑛𝑡𝑜𝑚</m:t>
                    </m:r>
                    <m:r>
                      <a:rPr lang="it-IT" sz="48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6</m:t>
                    </m:r>
                  </m:oMath>
                </a14:m>
                <a:endParaRPr lang="it-IT" sz="48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" name="Titolo 1">
                <a:extLst>
                  <a:ext uri="{FF2B5EF4-FFF2-40B4-BE49-F238E27FC236}">
                    <a16:creationId xmlns:a16="http://schemas.microsoft.com/office/drawing/2014/main" id="{19A8E12C-B610-9B41-874C-A8978BA55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15" y="175552"/>
                <a:ext cx="8931762" cy="662101"/>
              </a:xfrm>
              <a:prstGeom prst="rect">
                <a:avLst/>
              </a:prstGeom>
              <a:blipFill>
                <a:blip r:embed="rId3"/>
                <a:stretch>
                  <a:fillRect l="-3267" t="-45283" b="-490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tangolo 4">
            <a:extLst>
              <a:ext uri="{FF2B5EF4-FFF2-40B4-BE49-F238E27FC236}">
                <a16:creationId xmlns:a16="http://schemas.microsoft.com/office/drawing/2014/main" id="{A2AE2F1C-2AEE-5240-8140-58556514C835}"/>
              </a:ext>
            </a:extLst>
          </p:cNvPr>
          <p:cNvSpPr/>
          <p:nvPr/>
        </p:nvSpPr>
        <p:spPr>
          <a:xfrm>
            <a:off x="11565924" y="0"/>
            <a:ext cx="626075" cy="6858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EC2F83D-F030-DE46-B734-3BD3C2A28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8105" y="6055483"/>
            <a:ext cx="802517" cy="802517"/>
          </a:xfrm>
          <a:prstGeom prst="rect">
            <a:avLst/>
          </a:prstGeom>
          <a:effectLst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A95AE39D-25B5-0A9F-D7CC-0FABB7C6DCA7}"/>
                  </a:ext>
                </a:extLst>
              </p:cNvPr>
              <p:cNvSpPr txBox="1"/>
              <p:nvPr/>
            </p:nvSpPr>
            <p:spPr>
              <a:xfrm>
                <a:off x="7520964" y="1090725"/>
                <a:ext cx="1941622" cy="423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𝑐h𝑖𝑟𝑝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.3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A95AE39D-25B5-0A9F-D7CC-0FABB7C6D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964" y="1090725"/>
                <a:ext cx="1941622" cy="423770"/>
              </a:xfrm>
              <a:prstGeom prst="rect">
                <a:avLst/>
              </a:prstGeom>
              <a:blipFill>
                <a:blip r:embed="rId5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8378DF2F-E8C1-E793-5A80-EAEAA6EDD364}"/>
                  </a:ext>
                </a:extLst>
              </p:cNvPr>
              <p:cNvSpPr txBox="1"/>
              <p:nvPr/>
            </p:nvSpPr>
            <p:spPr>
              <a:xfrm>
                <a:off x="7538463" y="735932"/>
                <a:ext cx="1858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𝑑𝑤𝑒𝑙𝑙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0.04 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8378DF2F-E8C1-E793-5A80-EAEAA6EDD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463" y="735932"/>
                <a:ext cx="1858907" cy="400110"/>
              </a:xfrm>
              <a:prstGeom prst="rect">
                <a:avLst/>
              </a:prstGeom>
              <a:blipFill>
                <a:blip r:embed="rId6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4C45B992-58E4-2ACC-32E4-6CD838476435}"/>
                  </a:ext>
                </a:extLst>
              </p:cNvPr>
              <p:cNvSpPr txBox="1"/>
              <p:nvPr/>
            </p:nvSpPr>
            <p:spPr>
              <a:xfrm>
                <a:off x="7636899" y="2832418"/>
                <a:ext cx="1703608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𝑟𝑎𝑛𝑔𝑒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𝑐𝑒𝑙𝑙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4C45B992-58E4-2ACC-32E4-6CD838476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6899" y="2832418"/>
                <a:ext cx="1703608" cy="299569"/>
              </a:xfrm>
              <a:prstGeom prst="rect">
                <a:avLst/>
              </a:prstGeom>
              <a:blipFill>
                <a:blip r:embed="rId7"/>
                <a:stretch>
                  <a:fillRect l="-2963" r="-2963" b="-208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9083B13D-4FD5-4E4D-C841-28825A5CFE75}"/>
                  </a:ext>
                </a:extLst>
              </p:cNvPr>
              <p:cNvSpPr txBox="1"/>
              <p:nvPr/>
            </p:nvSpPr>
            <p:spPr>
              <a:xfrm>
                <a:off x="9460597" y="2832417"/>
                <a:ext cx="1435136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𝑚𝑖𝑔𝑟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=11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9083B13D-4FD5-4E4D-C841-28825A5CF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0597" y="2832417"/>
                <a:ext cx="1435136" cy="299569"/>
              </a:xfrm>
              <a:prstGeom prst="rect">
                <a:avLst/>
              </a:prstGeom>
              <a:blipFill>
                <a:blip r:embed="rId8"/>
                <a:stretch>
                  <a:fillRect l="-2632" t="-8333" r="-1754" b="-291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767705A5-801A-4A33-36B7-CFAB4B5DCA1C}"/>
                  </a:ext>
                </a:extLst>
              </p:cNvPr>
              <p:cNvSpPr txBox="1"/>
              <p:nvPr/>
            </p:nvSpPr>
            <p:spPr>
              <a:xfrm>
                <a:off x="7656309" y="4608542"/>
                <a:ext cx="14503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𝑐𝑒𝑙𝑙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767705A5-801A-4A33-36B7-CFAB4B5DC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309" y="4608542"/>
                <a:ext cx="1450333" cy="276999"/>
              </a:xfrm>
              <a:prstGeom prst="rect">
                <a:avLst/>
              </a:prstGeom>
              <a:blipFill>
                <a:blip r:embed="rId9"/>
                <a:stretch>
                  <a:fillRect l="-2586" r="-2586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38250BAD-A9D6-59F6-81FE-828D43A4FCE0}"/>
                  </a:ext>
                </a:extLst>
              </p:cNvPr>
              <p:cNvSpPr txBox="1"/>
              <p:nvPr/>
            </p:nvSpPr>
            <p:spPr>
              <a:xfrm>
                <a:off x="9576608" y="4608542"/>
                <a:ext cx="1751698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𝑚𝑖𝑔𝑟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=0.0039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38250BAD-A9D6-59F6-81FE-828D43A4F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6608" y="4608542"/>
                <a:ext cx="1751698" cy="299569"/>
              </a:xfrm>
              <a:prstGeom prst="rect">
                <a:avLst/>
              </a:prstGeom>
              <a:blipFill>
                <a:blip r:embed="rId10"/>
                <a:stretch>
                  <a:fillRect l="-2899" t="-8000" r="-1449" b="-2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FC55B4F6-2A10-3B50-BBA0-2C18F85FDA9A}"/>
                  </a:ext>
                </a:extLst>
              </p:cNvPr>
              <p:cNvSpPr txBox="1"/>
              <p:nvPr/>
            </p:nvSpPr>
            <p:spPr>
              <a:xfrm>
                <a:off x="8315417" y="4043101"/>
                <a:ext cx="2020232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𝑡𝑖𝑝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=38.4349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FC55B4F6-2A10-3B50-BBA0-2C18F85FD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417" y="4043101"/>
                <a:ext cx="2020232" cy="298415"/>
              </a:xfrm>
              <a:prstGeom prst="rect">
                <a:avLst/>
              </a:prstGeom>
              <a:blipFill>
                <a:blip r:embed="rId11"/>
                <a:stretch>
                  <a:fillRect l="-1250" t="-8333" r="-1250" b="-291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96EFA7E4-9885-57AE-7022-0D449401F764}"/>
              </a:ext>
            </a:extLst>
          </p:cNvPr>
          <p:cNvSpPr txBox="1"/>
          <p:nvPr/>
        </p:nvSpPr>
        <p:spPr>
          <a:xfrm>
            <a:off x="7471939" y="2336067"/>
            <a:ext cx="199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Features extracted: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BFCB5E49-E7F4-D996-8E69-28A29447F61D}"/>
                  </a:ext>
                </a:extLst>
              </p:cNvPr>
              <p:cNvSpPr txBox="1"/>
              <p:nvPr/>
            </p:nvSpPr>
            <p:spPr>
              <a:xfrm>
                <a:off x="7638706" y="5315061"/>
                <a:ext cx="7466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BFCB5E49-E7F4-D996-8E69-28A29447F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8706" y="5315061"/>
                <a:ext cx="746679" cy="276999"/>
              </a:xfrm>
              <a:prstGeom prst="rect">
                <a:avLst/>
              </a:prstGeom>
              <a:blipFill>
                <a:blip r:embed="rId12"/>
                <a:stretch>
                  <a:fillRect l="-6667" r="-6667" b="-13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1F017C1-324F-982D-3216-17962B5AD6D1}"/>
                  </a:ext>
                </a:extLst>
              </p:cNvPr>
              <p:cNvSpPr txBox="1"/>
              <p:nvPr/>
            </p:nvSpPr>
            <p:spPr>
              <a:xfrm>
                <a:off x="7718053" y="3287826"/>
                <a:ext cx="1367041" cy="563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𝑚𝑖𝑔𝑟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𝑐𝐿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𝜇𝜆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1F017C1-324F-982D-3216-17962B5AD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053" y="3287826"/>
                <a:ext cx="1367041" cy="563809"/>
              </a:xfrm>
              <a:prstGeom prst="rect">
                <a:avLst/>
              </a:prstGeom>
              <a:blipFill>
                <a:blip r:embed="rId13"/>
                <a:stretch>
                  <a:fillRect l="-3670" t="-4348" r="-3670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CasellaDiTesto 80">
                <a:extLst>
                  <a:ext uri="{FF2B5EF4-FFF2-40B4-BE49-F238E27FC236}">
                    <a16:creationId xmlns:a16="http://schemas.microsoft.com/office/drawing/2014/main" id="{AC07B756-EB39-459F-F2CA-E612C10A0071}"/>
                  </a:ext>
                </a:extLst>
              </p:cNvPr>
              <p:cNvSpPr txBox="1"/>
              <p:nvPr/>
            </p:nvSpPr>
            <p:spPr>
              <a:xfrm>
                <a:off x="9072582" y="3354132"/>
                <a:ext cx="1831334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𝑡𝑖𝑝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1" name="CasellaDiTesto 80">
                <a:extLst>
                  <a:ext uri="{FF2B5EF4-FFF2-40B4-BE49-F238E27FC236}">
                    <a16:creationId xmlns:a16="http://schemas.microsoft.com/office/drawing/2014/main" id="{AC07B756-EB39-459F-F2CA-E612C10A0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2582" y="3354132"/>
                <a:ext cx="1831334" cy="390748"/>
              </a:xfrm>
              <a:prstGeom prst="rect">
                <a:avLst/>
              </a:prstGeom>
              <a:blipFill>
                <a:blip r:embed="rId1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ABE364D-A859-B47E-B7F9-B9CA3AF27B10}"/>
                  </a:ext>
                </a:extLst>
              </p:cNvPr>
              <p:cNvSpPr txBox="1"/>
              <p:nvPr/>
            </p:nvSpPr>
            <p:spPr>
              <a:xfrm>
                <a:off x="9543179" y="5059511"/>
                <a:ext cx="1371529" cy="5988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𝑚𝑖𝑔𝑟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ABE364D-A859-B47E-B7F9-B9CA3AF27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3179" y="5059511"/>
                <a:ext cx="1371529" cy="598818"/>
              </a:xfrm>
              <a:prstGeom prst="rect">
                <a:avLst/>
              </a:prstGeom>
              <a:blipFill>
                <a:blip r:embed="rId15"/>
                <a:stretch>
                  <a:fillRect l="-3670" t="-4167" r="-2752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CasellaDiTesto 81">
                <a:extLst>
                  <a:ext uri="{FF2B5EF4-FFF2-40B4-BE49-F238E27FC236}">
                    <a16:creationId xmlns:a16="http://schemas.microsoft.com/office/drawing/2014/main" id="{4672F6E5-3A9B-6A98-4F2A-4C9F199BA1DF}"/>
                  </a:ext>
                </a:extLst>
              </p:cNvPr>
              <p:cNvSpPr txBox="1"/>
              <p:nvPr/>
            </p:nvSpPr>
            <p:spPr>
              <a:xfrm>
                <a:off x="8217287" y="5893966"/>
                <a:ext cx="19297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805.536 rad/s </a:t>
                </a:r>
              </a:p>
            </p:txBody>
          </p:sp>
        </mc:Choice>
        <mc:Fallback>
          <p:sp>
            <p:nvSpPr>
              <p:cNvPr id="82" name="CasellaDiTesto 81">
                <a:extLst>
                  <a:ext uri="{FF2B5EF4-FFF2-40B4-BE49-F238E27FC236}">
                    <a16:creationId xmlns:a16="http://schemas.microsoft.com/office/drawing/2014/main" id="{4672F6E5-3A9B-6A98-4F2A-4C9F199BA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287" y="5893966"/>
                <a:ext cx="1929740" cy="369332"/>
              </a:xfrm>
              <a:prstGeom prst="rect">
                <a:avLst/>
              </a:prstGeom>
              <a:blipFill>
                <a:blip r:embed="rId16"/>
                <a:stretch>
                  <a:fillRect t="-10345" r="-654" b="-310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CasellaDiTesto 82">
                <a:extLst>
                  <a:ext uri="{FF2B5EF4-FFF2-40B4-BE49-F238E27FC236}">
                    <a16:creationId xmlns:a16="http://schemas.microsoft.com/office/drawing/2014/main" id="{F7EFF7F4-D863-ADBF-1AAC-2293336AF5C6}"/>
                  </a:ext>
                </a:extLst>
              </p:cNvPr>
              <p:cNvSpPr txBox="1"/>
              <p:nvPr/>
            </p:nvSpPr>
            <p:spPr>
              <a:xfrm>
                <a:off x="8314485" y="6378317"/>
                <a:ext cx="1929740" cy="479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𝑡𝑖𝑝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den>
                    </m:f>
                  </m:oMath>
                </a14:m>
                <a:r>
                  <a:rPr lang="en-GB" dirty="0"/>
                  <a:t>  = 0.0477 m</a:t>
                </a:r>
              </a:p>
            </p:txBody>
          </p:sp>
        </mc:Choice>
        <mc:Fallback>
          <p:sp>
            <p:nvSpPr>
              <p:cNvPr id="83" name="CasellaDiTesto 82">
                <a:extLst>
                  <a:ext uri="{FF2B5EF4-FFF2-40B4-BE49-F238E27FC236}">
                    <a16:creationId xmlns:a16="http://schemas.microsoft.com/office/drawing/2014/main" id="{F7EFF7F4-D863-ADBF-1AAC-2293336AF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4485" y="6378317"/>
                <a:ext cx="1929740" cy="479683"/>
              </a:xfrm>
              <a:prstGeom prst="rect">
                <a:avLst/>
              </a:prstGeom>
              <a:blipFill>
                <a:blip r:embed="rId17"/>
                <a:stretch>
                  <a:fillRect r="-2614" b="-78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96B394A-DDF1-A676-2887-0376E3FD8E0A}"/>
              </a:ext>
            </a:extLst>
          </p:cNvPr>
          <p:cNvSpPr txBox="1"/>
          <p:nvPr/>
        </p:nvSpPr>
        <p:spPr>
          <a:xfrm>
            <a:off x="973777" y="5878286"/>
            <a:ext cx="2005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real values are: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CasellaDiTesto 83">
                <a:extLst>
                  <a:ext uri="{FF2B5EF4-FFF2-40B4-BE49-F238E27FC236}">
                    <a16:creationId xmlns:a16="http://schemas.microsoft.com/office/drawing/2014/main" id="{4A8C6C3C-EAF5-E58D-3450-739F923A2BBD}"/>
                  </a:ext>
                </a:extLst>
              </p:cNvPr>
              <p:cNvSpPr txBox="1"/>
              <p:nvPr/>
            </p:nvSpPr>
            <p:spPr>
              <a:xfrm>
                <a:off x="973777" y="6267648"/>
                <a:ext cx="11986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.05 </m:t>
                    </m:r>
                  </m:oMath>
                </a14:m>
                <a:r>
                  <a:rPr lang="en-GB" dirty="0"/>
                  <a:t>m</a:t>
                </a:r>
              </a:p>
            </p:txBody>
          </p:sp>
        </mc:Choice>
        <mc:Fallback>
          <p:sp>
            <p:nvSpPr>
              <p:cNvPr id="84" name="CasellaDiTesto 83">
                <a:extLst>
                  <a:ext uri="{FF2B5EF4-FFF2-40B4-BE49-F238E27FC236}">
                    <a16:creationId xmlns:a16="http://schemas.microsoft.com/office/drawing/2014/main" id="{4A8C6C3C-EAF5-E58D-3450-739F923A2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777" y="6267648"/>
                <a:ext cx="1198625" cy="369332"/>
              </a:xfrm>
              <a:prstGeom prst="rect">
                <a:avLst/>
              </a:prstGeom>
              <a:blipFill>
                <a:blip r:embed="rId18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CasellaDiTesto 84">
                <a:extLst>
                  <a:ext uri="{FF2B5EF4-FFF2-40B4-BE49-F238E27FC236}">
                    <a16:creationId xmlns:a16="http://schemas.microsoft.com/office/drawing/2014/main" id="{8E3CA92E-70B1-8989-CFA7-BA819A27D58C}"/>
                  </a:ext>
                </a:extLst>
              </p:cNvPr>
              <p:cNvSpPr txBox="1"/>
              <p:nvPr/>
            </p:nvSpPr>
            <p:spPr>
              <a:xfrm>
                <a:off x="2349339" y="6302529"/>
                <a:ext cx="1751698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𝑚𝑖𝑔𝑟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=0.0043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5" name="CasellaDiTesto 84">
                <a:extLst>
                  <a:ext uri="{FF2B5EF4-FFF2-40B4-BE49-F238E27FC236}">
                    <a16:creationId xmlns:a16="http://schemas.microsoft.com/office/drawing/2014/main" id="{8E3CA92E-70B1-8989-CFA7-BA819A27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339" y="6302529"/>
                <a:ext cx="1751698" cy="299569"/>
              </a:xfrm>
              <a:prstGeom prst="rect">
                <a:avLst/>
              </a:prstGeom>
              <a:blipFill>
                <a:blip r:embed="rId19"/>
                <a:stretch>
                  <a:fillRect l="-2143" t="-8333" r="-714" b="-291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magine 9">
            <a:extLst>
              <a:ext uri="{FF2B5EF4-FFF2-40B4-BE49-F238E27FC236}">
                <a16:creationId xmlns:a16="http://schemas.microsoft.com/office/drawing/2014/main" id="{73CE6B2B-106F-F01D-D9C4-2DF4B3A9418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10603" y="1133510"/>
            <a:ext cx="5702443" cy="443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96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2AE2F1C-2AEE-5240-8140-58556514C835}"/>
              </a:ext>
            </a:extLst>
          </p:cNvPr>
          <p:cNvSpPr/>
          <p:nvPr/>
        </p:nvSpPr>
        <p:spPr>
          <a:xfrm>
            <a:off x="11565924" y="0"/>
            <a:ext cx="626075" cy="6858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EC2F83D-F030-DE46-B734-3BD3C2A28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8105" y="6055483"/>
            <a:ext cx="802517" cy="802517"/>
          </a:xfrm>
          <a:prstGeom prst="rect">
            <a:avLst/>
          </a:prstGeom>
          <a:effectLst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4C45B992-58E4-2ACC-32E4-6CD838476435}"/>
                  </a:ext>
                </a:extLst>
              </p:cNvPr>
              <p:cNvSpPr txBox="1"/>
              <p:nvPr/>
            </p:nvSpPr>
            <p:spPr>
              <a:xfrm>
                <a:off x="7650909" y="2486157"/>
                <a:ext cx="716670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4C45B992-58E4-2ACC-32E4-6CD838476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909" y="2486157"/>
                <a:ext cx="716670" cy="299249"/>
              </a:xfrm>
              <a:prstGeom prst="rect">
                <a:avLst/>
              </a:prstGeom>
              <a:blipFill>
                <a:blip r:embed="rId3"/>
                <a:stretch>
                  <a:fillRect l="-3448" r="-5172" b="-2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38250BAD-A9D6-59F6-81FE-828D43A4FCE0}"/>
                  </a:ext>
                </a:extLst>
              </p:cNvPr>
              <p:cNvSpPr txBox="1"/>
              <p:nvPr/>
            </p:nvSpPr>
            <p:spPr>
              <a:xfrm>
                <a:off x="9826781" y="2908839"/>
                <a:ext cx="15549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𝐵𝐹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=0.0124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38250BAD-A9D6-59F6-81FE-828D43A4F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6781" y="2908839"/>
                <a:ext cx="1554977" cy="276999"/>
              </a:xfrm>
              <a:prstGeom prst="rect">
                <a:avLst/>
              </a:prstGeom>
              <a:blipFill>
                <a:blip r:embed="rId4"/>
                <a:stretch>
                  <a:fillRect l="-3226" t="-4167" r="-1613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FC55B4F6-2A10-3B50-BBA0-2C18F85FDA9A}"/>
                  </a:ext>
                </a:extLst>
              </p:cNvPr>
              <p:cNvSpPr txBox="1"/>
              <p:nvPr/>
            </p:nvSpPr>
            <p:spPr>
              <a:xfrm>
                <a:off x="7559395" y="4039693"/>
                <a:ext cx="1891993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𝑡𝑖𝑝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83.234 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FC55B4F6-2A10-3B50-BBA0-2C18F85FD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395" y="4039693"/>
                <a:ext cx="1891993" cy="298415"/>
              </a:xfrm>
              <a:prstGeom prst="rect">
                <a:avLst/>
              </a:prstGeom>
              <a:blipFill>
                <a:blip r:embed="rId5"/>
                <a:stretch>
                  <a:fillRect l="-1342" t="-8333" r="-1342" b="-291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96EFA7E4-9885-57AE-7022-0D449401F764}"/>
              </a:ext>
            </a:extLst>
          </p:cNvPr>
          <p:cNvSpPr txBox="1"/>
          <p:nvPr/>
        </p:nvSpPr>
        <p:spPr>
          <a:xfrm>
            <a:off x="7485949" y="1989806"/>
            <a:ext cx="199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Features extracted: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BFCB5E49-E7F4-D996-8E69-28A29447F61D}"/>
                  </a:ext>
                </a:extLst>
              </p:cNvPr>
              <p:cNvSpPr txBox="1"/>
              <p:nvPr/>
            </p:nvSpPr>
            <p:spPr>
              <a:xfrm>
                <a:off x="7722150" y="4822119"/>
                <a:ext cx="7466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BFCB5E49-E7F4-D996-8E69-28A29447F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150" y="4822119"/>
                <a:ext cx="746679" cy="276999"/>
              </a:xfrm>
              <a:prstGeom prst="rect">
                <a:avLst/>
              </a:prstGeom>
              <a:blipFill>
                <a:blip r:embed="rId6"/>
                <a:stretch>
                  <a:fillRect l="-6780" r="-6780" b="-13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CasellaDiTesto 80">
                <a:extLst>
                  <a:ext uri="{FF2B5EF4-FFF2-40B4-BE49-F238E27FC236}">
                    <a16:creationId xmlns:a16="http://schemas.microsoft.com/office/drawing/2014/main" id="{AC07B756-EB39-459F-F2CA-E612C10A0071}"/>
                  </a:ext>
                </a:extLst>
              </p:cNvPr>
              <p:cNvSpPr txBox="1"/>
              <p:nvPr/>
            </p:nvSpPr>
            <p:spPr>
              <a:xfrm>
                <a:off x="7209210" y="5387755"/>
                <a:ext cx="1831334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𝑡𝑖𝑝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1" name="CasellaDiTesto 80">
                <a:extLst>
                  <a:ext uri="{FF2B5EF4-FFF2-40B4-BE49-F238E27FC236}">
                    <a16:creationId xmlns:a16="http://schemas.microsoft.com/office/drawing/2014/main" id="{AC07B756-EB39-459F-F2CA-E612C10A0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210" y="5387755"/>
                <a:ext cx="1831334" cy="390748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ABE364D-A859-B47E-B7F9-B9CA3AF27B10}"/>
                  </a:ext>
                </a:extLst>
              </p:cNvPr>
              <p:cNvSpPr txBox="1"/>
              <p:nvPr/>
            </p:nvSpPr>
            <p:spPr>
              <a:xfrm>
                <a:off x="9200471" y="4721005"/>
                <a:ext cx="1174809" cy="56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𝐵𝐹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ABE364D-A859-B47E-B7F9-B9CA3AF27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0471" y="4721005"/>
                <a:ext cx="1174809" cy="567207"/>
              </a:xfrm>
              <a:prstGeom prst="rect">
                <a:avLst/>
              </a:prstGeom>
              <a:blipFill>
                <a:blip r:embed="rId8"/>
                <a:stretch>
                  <a:fillRect l="-4301" t="-4348" r="-1075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CasellaDiTesto 81">
                <a:extLst>
                  <a:ext uri="{FF2B5EF4-FFF2-40B4-BE49-F238E27FC236}">
                    <a16:creationId xmlns:a16="http://schemas.microsoft.com/office/drawing/2014/main" id="{4672F6E5-3A9B-6A98-4F2A-4C9F199BA1DF}"/>
                  </a:ext>
                </a:extLst>
              </p:cNvPr>
              <p:cNvSpPr txBox="1"/>
              <p:nvPr/>
            </p:nvSpPr>
            <p:spPr>
              <a:xfrm>
                <a:off x="9129167" y="5481102"/>
                <a:ext cx="19297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 253.354 rad/s </a:t>
                </a:r>
              </a:p>
            </p:txBody>
          </p:sp>
        </mc:Choice>
        <mc:Fallback>
          <p:sp>
            <p:nvSpPr>
              <p:cNvPr id="82" name="CasellaDiTesto 81">
                <a:extLst>
                  <a:ext uri="{FF2B5EF4-FFF2-40B4-BE49-F238E27FC236}">
                    <a16:creationId xmlns:a16="http://schemas.microsoft.com/office/drawing/2014/main" id="{4672F6E5-3A9B-6A98-4F2A-4C9F199BA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9167" y="5481102"/>
                <a:ext cx="1929740" cy="369332"/>
              </a:xfrm>
              <a:prstGeom prst="rect">
                <a:avLst/>
              </a:prstGeom>
              <a:blipFill>
                <a:blip r:embed="rId9"/>
                <a:stretch>
                  <a:fillRect t="-6667" r="-3947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CasellaDiTesto 82">
                <a:extLst>
                  <a:ext uri="{FF2B5EF4-FFF2-40B4-BE49-F238E27FC236}">
                    <a16:creationId xmlns:a16="http://schemas.microsoft.com/office/drawing/2014/main" id="{F7EFF7F4-D863-ADBF-1AAC-2293336AF5C6}"/>
                  </a:ext>
                </a:extLst>
              </p:cNvPr>
              <p:cNvSpPr txBox="1"/>
              <p:nvPr/>
            </p:nvSpPr>
            <p:spPr>
              <a:xfrm>
                <a:off x="8258395" y="5983134"/>
                <a:ext cx="1929740" cy="479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𝑡𝑖𝑝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den>
                    </m:f>
                  </m:oMath>
                </a14:m>
                <a:r>
                  <a:rPr lang="en-GB" dirty="0"/>
                  <a:t>  = 0.3285 m</a:t>
                </a:r>
              </a:p>
            </p:txBody>
          </p:sp>
        </mc:Choice>
        <mc:Fallback>
          <p:sp>
            <p:nvSpPr>
              <p:cNvPr id="83" name="CasellaDiTesto 82">
                <a:extLst>
                  <a:ext uri="{FF2B5EF4-FFF2-40B4-BE49-F238E27FC236}">
                    <a16:creationId xmlns:a16="http://schemas.microsoft.com/office/drawing/2014/main" id="{F7EFF7F4-D863-ADBF-1AAC-2293336AF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395" y="5983134"/>
                <a:ext cx="1929740" cy="479683"/>
              </a:xfrm>
              <a:prstGeom prst="rect">
                <a:avLst/>
              </a:prstGeom>
              <a:blipFill>
                <a:blip r:embed="rId10"/>
                <a:stretch>
                  <a:fillRect r="-1961" b="-102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96B394A-DDF1-A676-2887-0376E3FD8E0A}"/>
              </a:ext>
            </a:extLst>
          </p:cNvPr>
          <p:cNvSpPr txBox="1"/>
          <p:nvPr/>
        </p:nvSpPr>
        <p:spPr>
          <a:xfrm>
            <a:off x="973777" y="5878286"/>
            <a:ext cx="2005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real values are: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CasellaDiTesto 83">
                <a:extLst>
                  <a:ext uri="{FF2B5EF4-FFF2-40B4-BE49-F238E27FC236}">
                    <a16:creationId xmlns:a16="http://schemas.microsoft.com/office/drawing/2014/main" id="{4A8C6C3C-EAF5-E58D-3450-739F923A2BBD}"/>
                  </a:ext>
                </a:extLst>
              </p:cNvPr>
              <p:cNvSpPr txBox="1"/>
              <p:nvPr/>
            </p:nvSpPr>
            <p:spPr>
              <a:xfrm>
                <a:off x="973777" y="6267648"/>
                <a:ext cx="13755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.325 </m:t>
                    </m:r>
                  </m:oMath>
                </a14:m>
                <a:r>
                  <a:rPr lang="en-GB" dirty="0"/>
                  <a:t>m</a:t>
                </a:r>
              </a:p>
            </p:txBody>
          </p:sp>
        </mc:Choice>
        <mc:Fallback>
          <p:sp>
            <p:nvSpPr>
              <p:cNvPr id="84" name="CasellaDiTesto 83">
                <a:extLst>
                  <a:ext uri="{FF2B5EF4-FFF2-40B4-BE49-F238E27FC236}">
                    <a16:creationId xmlns:a16="http://schemas.microsoft.com/office/drawing/2014/main" id="{4A8C6C3C-EAF5-E58D-3450-739F923A2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777" y="6267648"/>
                <a:ext cx="1375562" cy="369332"/>
              </a:xfrm>
              <a:prstGeom prst="rect">
                <a:avLst/>
              </a:prstGeom>
              <a:blipFill>
                <a:blip r:embed="rId11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CasellaDiTesto 84">
                <a:extLst>
                  <a:ext uri="{FF2B5EF4-FFF2-40B4-BE49-F238E27FC236}">
                    <a16:creationId xmlns:a16="http://schemas.microsoft.com/office/drawing/2014/main" id="{8E3CA92E-70B1-8989-CFA7-BA819A27D58C}"/>
                  </a:ext>
                </a:extLst>
              </p:cNvPr>
              <p:cNvSpPr txBox="1"/>
              <p:nvPr/>
            </p:nvSpPr>
            <p:spPr>
              <a:xfrm>
                <a:off x="2349339" y="6302529"/>
                <a:ext cx="15549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𝐵𝐹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=0.0125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5" name="CasellaDiTesto 84">
                <a:extLst>
                  <a:ext uri="{FF2B5EF4-FFF2-40B4-BE49-F238E27FC236}">
                    <a16:creationId xmlns:a16="http://schemas.microsoft.com/office/drawing/2014/main" id="{8E3CA92E-70B1-8989-CFA7-BA819A27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339" y="6302529"/>
                <a:ext cx="1554977" cy="276999"/>
              </a:xfrm>
              <a:prstGeom prst="rect">
                <a:avLst/>
              </a:prstGeom>
              <a:blipFill>
                <a:blip r:embed="rId12"/>
                <a:stretch>
                  <a:fillRect l="-2419" t="-9091" r="-1613" b="-409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9B8661C-A811-057D-D41B-47AFEF73F36F}"/>
                  </a:ext>
                </a:extLst>
              </p:cNvPr>
              <p:cNvSpPr txBox="1"/>
              <p:nvPr/>
            </p:nvSpPr>
            <p:spPr>
              <a:xfrm>
                <a:off x="7557722" y="1480122"/>
                <a:ext cx="14742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=1249 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𝐻𝑧</m:t>
                      </m:r>
                    </m:oMath>
                  </m:oMathPara>
                </a14:m>
                <a:endParaRPr lang="en-GB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9B8661C-A811-057D-D41B-47AFEF73F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722" y="1480122"/>
                <a:ext cx="1474250" cy="276999"/>
              </a:xfrm>
              <a:prstGeom prst="rect">
                <a:avLst/>
              </a:prstGeom>
              <a:blipFill>
                <a:blip r:embed="rId13"/>
                <a:stretch>
                  <a:fillRect l="-3419" t="-8696" r="-2564" b="-347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F20AE0B0-6D55-B952-461E-F120F9550E9A}"/>
                  </a:ext>
                </a:extLst>
              </p:cNvPr>
              <p:cNvSpPr txBox="1"/>
              <p:nvPr/>
            </p:nvSpPr>
            <p:spPr>
              <a:xfrm>
                <a:off x="9124330" y="1421347"/>
                <a:ext cx="20833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0.0002 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F20AE0B0-6D55-B952-461E-F120F9550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330" y="1421347"/>
                <a:ext cx="2083347" cy="369332"/>
              </a:xfrm>
              <a:prstGeom prst="rect">
                <a:avLst/>
              </a:prstGeom>
              <a:blipFill>
                <a:blip r:embed="rId1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6D9B4A1E-0D11-816A-176F-8A3CFAA3AA43}"/>
                  </a:ext>
                </a:extLst>
              </p:cNvPr>
              <p:cNvSpPr txBox="1"/>
              <p:nvPr/>
            </p:nvSpPr>
            <p:spPr>
              <a:xfrm>
                <a:off x="7352396" y="449126"/>
                <a:ext cx="1858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𝑑𝑤𝑒𝑙𝑙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0.04 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6D9B4A1E-0D11-816A-176F-8A3CFAA3A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2396" y="449126"/>
                <a:ext cx="1858907" cy="400110"/>
              </a:xfrm>
              <a:prstGeom prst="rect">
                <a:avLst/>
              </a:prstGeom>
              <a:blipFill>
                <a:blip r:embed="rId15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DFB797E0-B0E5-44EA-A96F-A503A6C716F6}"/>
                  </a:ext>
                </a:extLst>
              </p:cNvPr>
              <p:cNvSpPr txBox="1"/>
              <p:nvPr/>
            </p:nvSpPr>
            <p:spPr>
              <a:xfrm>
                <a:off x="9267659" y="466817"/>
                <a:ext cx="1940018" cy="423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𝑐h𝑖𝑟𝑝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66.7</m:t>
                      </m:r>
                      <m:r>
                        <a:rPr lang="en-GB" sz="2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DFB797E0-B0E5-44EA-A96F-A503A6C71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7659" y="466817"/>
                <a:ext cx="1940018" cy="423770"/>
              </a:xfrm>
              <a:prstGeom prst="rect">
                <a:avLst/>
              </a:prstGeom>
              <a:blipFill>
                <a:blip r:embed="rId16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FB869AE1-A5EA-2588-22EB-2F5768B69433}"/>
                  </a:ext>
                </a:extLst>
              </p:cNvPr>
              <p:cNvSpPr txBox="1"/>
              <p:nvPr/>
            </p:nvSpPr>
            <p:spPr>
              <a:xfrm>
                <a:off x="7485949" y="951087"/>
                <a:ext cx="1335109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𝑓𝑓𝑡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FB869AE1-A5EA-2588-22EB-2F5768B69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949" y="951087"/>
                <a:ext cx="1335109" cy="424732"/>
              </a:xfrm>
              <a:prstGeom prst="rect">
                <a:avLst/>
              </a:prstGeom>
              <a:blipFill>
                <a:blip r:embed="rId17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3796BAC9-D7D2-7643-E62F-D515ED3A1702}"/>
                  </a:ext>
                </a:extLst>
              </p:cNvPr>
              <p:cNvSpPr txBox="1"/>
              <p:nvPr/>
            </p:nvSpPr>
            <p:spPr>
              <a:xfrm>
                <a:off x="9916193" y="2458443"/>
                <a:ext cx="8315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=62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3796BAC9-D7D2-7643-E62F-D515ED3A1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6193" y="2458443"/>
                <a:ext cx="831574" cy="276999"/>
              </a:xfrm>
              <a:prstGeom prst="rect">
                <a:avLst/>
              </a:prstGeom>
              <a:blipFill>
                <a:blip r:embed="rId18"/>
                <a:stretch>
                  <a:fillRect l="-2985" r="-5970" b="-13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A779244F-17DA-50E1-AEB7-80866FEA15E0}"/>
                  </a:ext>
                </a:extLst>
              </p:cNvPr>
              <p:cNvSpPr txBox="1"/>
              <p:nvPr/>
            </p:nvSpPr>
            <p:spPr>
              <a:xfrm>
                <a:off x="7557722" y="3353418"/>
                <a:ext cx="1356910" cy="5247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𝑡𝑖𝑝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A779244F-17DA-50E1-AEB7-80866FEA1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722" y="3353418"/>
                <a:ext cx="1356910" cy="524759"/>
              </a:xfrm>
              <a:prstGeom prst="rect">
                <a:avLst/>
              </a:prstGeom>
              <a:blipFill>
                <a:blip r:embed="rId19"/>
                <a:stretch>
                  <a:fillRect l="-2804" t="-4762"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2C5D8D1E-F253-C989-A5EB-A0E97868A9FA}"/>
                  </a:ext>
                </a:extLst>
              </p:cNvPr>
              <p:cNvSpPr txBox="1"/>
              <p:nvPr/>
            </p:nvSpPr>
            <p:spPr>
              <a:xfrm>
                <a:off x="7535263" y="2931249"/>
                <a:ext cx="16609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=4997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𝐻𝑧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2C5D8D1E-F253-C989-A5EB-A0E97868A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263" y="2931249"/>
                <a:ext cx="1660904" cy="276999"/>
              </a:xfrm>
              <a:prstGeom prst="rect">
                <a:avLst/>
              </a:prstGeom>
              <a:blipFill>
                <a:blip r:embed="rId20"/>
                <a:stretch>
                  <a:fillRect l="-3030" r="-758" b="-347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itolo 1">
                <a:extLst>
                  <a:ext uri="{FF2B5EF4-FFF2-40B4-BE49-F238E27FC236}">
                    <a16:creationId xmlns:a16="http://schemas.microsoft.com/office/drawing/2014/main" id="{FF8DB635-B373-CF73-AE42-3F39B57372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4515" y="175552"/>
                <a:ext cx="8931762" cy="66210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it-IT" sz="4800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Result f</a:t>
                </a:r>
                <a14:m>
                  <m:oMath xmlns:m="http://schemas.openxmlformats.org/officeDocument/2006/math"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m:rPr>
                        <m:nor/>
                      </m:rPr>
                      <a:rPr lang="it-IT" sz="4800" b="0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it-IT" sz="480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it-IT" sz="480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it-IT" sz="480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Rex</m:t>
                    </m:r>
                    <m:r>
                      <m:rPr>
                        <m:nor/>
                      </m:rPr>
                      <a:rPr lang="it-IT" sz="480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450</m:t>
                    </m:r>
                  </m:oMath>
                </a14:m>
                <a:endParaRPr lang="it-IT" sz="48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0" name="Titolo 1">
                <a:extLst>
                  <a:ext uri="{FF2B5EF4-FFF2-40B4-BE49-F238E27FC236}">
                    <a16:creationId xmlns:a16="http://schemas.microsoft.com/office/drawing/2014/main" id="{FF8DB635-B373-CF73-AE42-3F39B5737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15" y="175552"/>
                <a:ext cx="8931762" cy="662101"/>
              </a:xfrm>
              <a:prstGeom prst="rect">
                <a:avLst/>
              </a:prstGeom>
              <a:blipFill>
                <a:blip r:embed="rId21"/>
                <a:stretch>
                  <a:fillRect l="-3267" t="-45283" b="-490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DF205009-B9DB-3508-C355-FA7A610DFEC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62924" y="1092468"/>
            <a:ext cx="5638949" cy="452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577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2AE2F1C-2AEE-5240-8140-58556514C835}"/>
              </a:ext>
            </a:extLst>
          </p:cNvPr>
          <p:cNvSpPr/>
          <p:nvPr/>
        </p:nvSpPr>
        <p:spPr>
          <a:xfrm>
            <a:off x="11565924" y="0"/>
            <a:ext cx="626075" cy="6858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EC2F83D-F030-DE46-B734-3BD3C2A28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8105" y="6055483"/>
            <a:ext cx="802517" cy="802517"/>
          </a:xfrm>
          <a:prstGeom prst="rect">
            <a:avLst/>
          </a:prstGeom>
          <a:effectLst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4C45B992-58E4-2ACC-32E4-6CD838476435}"/>
                  </a:ext>
                </a:extLst>
              </p:cNvPr>
              <p:cNvSpPr txBox="1"/>
              <p:nvPr/>
            </p:nvSpPr>
            <p:spPr>
              <a:xfrm>
                <a:off x="7650909" y="2486157"/>
                <a:ext cx="716670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4C45B992-58E4-2ACC-32E4-6CD838476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909" y="2486157"/>
                <a:ext cx="716670" cy="299249"/>
              </a:xfrm>
              <a:prstGeom prst="rect">
                <a:avLst/>
              </a:prstGeom>
              <a:blipFill>
                <a:blip r:embed="rId3"/>
                <a:stretch>
                  <a:fillRect l="-3448" r="-5172" b="-2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38250BAD-A9D6-59F6-81FE-828D43A4FCE0}"/>
                  </a:ext>
                </a:extLst>
              </p:cNvPr>
              <p:cNvSpPr txBox="1"/>
              <p:nvPr/>
            </p:nvSpPr>
            <p:spPr>
              <a:xfrm>
                <a:off x="9730744" y="2928332"/>
                <a:ext cx="19297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𝐵𝐹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=0.0108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38250BAD-A9D6-59F6-81FE-828D43A4F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0744" y="2928332"/>
                <a:ext cx="1929739" cy="276999"/>
              </a:xfrm>
              <a:prstGeom prst="rect">
                <a:avLst/>
              </a:prstGeom>
              <a:blipFill>
                <a:blip r:embed="rId4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FC55B4F6-2A10-3B50-BBA0-2C18F85FDA9A}"/>
                  </a:ext>
                </a:extLst>
              </p:cNvPr>
              <p:cNvSpPr txBox="1"/>
              <p:nvPr/>
            </p:nvSpPr>
            <p:spPr>
              <a:xfrm>
                <a:off x="7559395" y="4039693"/>
                <a:ext cx="2148472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𝑡𝑖𝑝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=124.8511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FC55B4F6-2A10-3B50-BBA0-2C18F85FD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395" y="4039693"/>
                <a:ext cx="2148472" cy="298415"/>
              </a:xfrm>
              <a:prstGeom prst="rect">
                <a:avLst/>
              </a:prstGeom>
              <a:blipFill>
                <a:blip r:embed="rId5"/>
                <a:stretch>
                  <a:fillRect l="-1176" t="-8333" r="-1176" b="-291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96EFA7E4-9885-57AE-7022-0D449401F764}"/>
              </a:ext>
            </a:extLst>
          </p:cNvPr>
          <p:cNvSpPr txBox="1"/>
          <p:nvPr/>
        </p:nvSpPr>
        <p:spPr>
          <a:xfrm>
            <a:off x="7485949" y="1989806"/>
            <a:ext cx="199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Features extracted: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BFCB5E49-E7F4-D996-8E69-28A29447F61D}"/>
                  </a:ext>
                </a:extLst>
              </p:cNvPr>
              <p:cNvSpPr txBox="1"/>
              <p:nvPr/>
            </p:nvSpPr>
            <p:spPr>
              <a:xfrm>
                <a:off x="7722150" y="4822119"/>
                <a:ext cx="7466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BFCB5E49-E7F4-D996-8E69-28A29447F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150" y="4822119"/>
                <a:ext cx="746679" cy="276999"/>
              </a:xfrm>
              <a:prstGeom prst="rect">
                <a:avLst/>
              </a:prstGeom>
              <a:blipFill>
                <a:blip r:embed="rId6"/>
                <a:stretch>
                  <a:fillRect l="-6780" r="-6780" b="-13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CasellaDiTesto 80">
                <a:extLst>
                  <a:ext uri="{FF2B5EF4-FFF2-40B4-BE49-F238E27FC236}">
                    <a16:creationId xmlns:a16="http://schemas.microsoft.com/office/drawing/2014/main" id="{AC07B756-EB39-459F-F2CA-E612C10A0071}"/>
                  </a:ext>
                </a:extLst>
              </p:cNvPr>
              <p:cNvSpPr txBox="1"/>
              <p:nvPr/>
            </p:nvSpPr>
            <p:spPr>
              <a:xfrm>
                <a:off x="7209210" y="5387755"/>
                <a:ext cx="1831334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𝑡𝑖𝑝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1" name="CasellaDiTesto 80">
                <a:extLst>
                  <a:ext uri="{FF2B5EF4-FFF2-40B4-BE49-F238E27FC236}">
                    <a16:creationId xmlns:a16="http://schemas.microsoft.com/office/drawing/2014/main" id="{AC07B756-EB39-459F-F2CA-E612C10A0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210" y="5387755"/>
                <a:ext cx="1831334" cy="390748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ABE364D-A859-B47E-B7F9-B9CA3AF27B10}"/>
                  </a:ext>
                </a:extLst>
              </p:cNvPr>
              <p:cNvSpPr txBox="1"/>
              <p:nvPr/>
            </p:nvSpPr>
            <p:spPr>
              <a:xfrm>
                <a:off x="9200471" y="4721005"/>
                <a:ext cx="1174809" cy="56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𝐵𝐹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ABE364D-A859-B47E-B7F9-B9CA3AF27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0471" y="4721005"/>
                <a:ext cx="1174809" cy="567207"/>
              </a:xfrm>
              <a:prstGeom prst="rect">
                <a:avLst/>
              </a:prstGeom>
              <a:blipFill>
                <a:blip r:embed="rId8"/>
                <a:stretch>
                  <a:fillRect l="-4301" t="-4348" r="-1075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CasellaDiTesto 81">
                <a:extLst>
                  <a:ext uri="{FF2B5EF4-FFF2-40B4-BE49-F238E27FC236}">
                    <a16:creationId xmlns:a16="http://schemas.microsoft.com/office/drawing/2014/main" id="{4672F6E5-3A9B-6A98-4F2A-4C9F199BA1DF}"/>
                  </a:ext>
                </a:extLst>
              </p:cNvPr>
              <p:cNvSpPr txBox="1"/>
              <p:nvPr/>
            </p:nvSpPr>
            <p:spPr>
              <a:xfrm>
                <a:off x="9129167" y="5481102"/>
                <a:ext cx="20785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290.8882 rad/s </a:t>
                </a:r>
              </a:p>
            </p:txBody>
          </p:sp>
        </mc:Choice>
        <mc:Fallback>
          <p:sp>
            <p:nvSpPr>
              <p:cNvPr id="82" name="CasellaDiTesto 81">
                <a:extLst>
                  <a:ext uri="{FF2B5EF4-FFF2-40B4-BE49-F238E27FC236}">
                    <a16:creationId xmlns:a16="http://schemas.microsoft.com/office/drawing/2014/main" id="{4672F6E5-3A9B-6A98-4F2A-4C9F199BA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9167" y="5481102"/>
                <a:ext cx="2078510" cy="369332"/>
              </a:xfrm>
              <a:prstGeom prst="rect">
                <a:avLst/>
              </a:prstGeom>
              <a:blipFill>
                <a:blip r:embed="rId9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CasellaDiTesto 82">
                <a:extLst>
                  <a:ext uri="{FF2B5EF4-FFF2-40B4-BE49-F238E27FC236}">
                    <a16:creationId xmlns:a16="http://schemas.microsoft.com/office/drawing/2014/main" id="{F7EFF7F4-D863-ADBF-1AAC-2293336AF5C6}"/>
                  </a:ext>
                </a:extLst>
              </p:cNvPr>
              <p:cNvSpPr txBox="1"/>
              <p:nvPr/>
            </p:nvSpPr>
            <p:spPr>
              <a:xfrm>
                <a:off x="8258395" y="5983134"/>
                <a:ext cx="1929740" cy="479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𝑡𝑖𝑝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den>
                    </m:f>
                  </m:oMath>
                </a14:m>
                <a:r>
                  <a:rPr lang="en-GB" dirty="0"/>
                  <a:t>  = 0.4292 m</a:t>
                </a:r>
              </a:p>
            </p:txBody>
          </p:sp>
        </mc:Choice>
        <mc:Fallback>
          <p:sp>
            <p:nvSpPr>
              <p:cNvPr id="83" name="CasellaDiTesto 82">
                <a:extLst>
                  <a:ext uri="{FF2B5EF4-FFF2-40B4-BE49-F238E27FC236}">
                    <a16:creationId xmlns:a16="http://schemas.microsoft.com/office/drawing/2014/main" id="{F7EFF7F4-D863-ADBF-1AAC-2293336AF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395" y="5983134"/>
                <a:ext cx="1929740" cy="479683"/>
              </a:xfrm>
              <a:prstGeom prst="rect">
                <a:avLst/>
              </a:prstGeom>
              <a:blipFill>
                <a:blip r:embed="rId10"/>
                <a:stretch>
                  <a:fillRect r="-1961" b="-102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96B394A-DDF1-A676-2887-0376E3FD8E0A}"/>
              </a:ext>
            </a:extLst>
          </p:cNvPr>
          <p:cNvSpPr txBox="1"/>
          <p:nvPr/>
        </p:nvSpPr>
        <p:spPr>
          <a:xfrm>
            <a:off x="973777" y="5878286"/>
            <a:ext cx="2005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real values are: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CasellaDiTesto 83">
                <a:extLst>
                  <a:ext uri="{FF2B5EF4-FFF2-40B4-BE49-F238E27FC236}">
                    <a16:creationId xmlns:a16="http://schemas.microsoft.com/office/drawing/2014/main" id="{4A8C6C3C-EAF5-E58D-3450-739F923A2BBD}"/>
                  </a:ext>
                </a:extLst>
              </p:cNvPr>
              <p:cNvSpPr txBox="1"/>
              <p:nvPr/>
            </p:nvSpPr>
            <p:spPr>
              <a:xfrm>
                <a:off x="973777" y="6267648"/>
                <a:ext cx="11986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.47 </m:t>
                    </m:r>
                  </m:oMath>
                </a14:m>
                <a:r>
                  <a:rPr lang="en-GB" dirty="0"/>
                  <a:t>m</a:t>
                </a:r>
              </a:p>
            </p:txBody>
          </p:sp>
        </mc:Choice>
        <mc:Fallback>
          <p:sp>
            <p:nvSpPr>
              <p:cNvPr id="84" name="CasellaDiTesto 83">
                <a:extLst>
                  <a:ext uri="{FF2B5EF4-FFF2-40B4-BE49-F238E27FC236}">
                    <a16:creationId xmlns:a16="http://schemas.microsoft.com/office/drawing/2014/main" id="{4A8C6C3C-EAF5-E58D-3450-739F923A2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777" y="6267648"/>
                <a:ext cx="1198625" cy="369332"/>
              </a:xfrm>
              <a:prstGeom prst="rect">
                <a:avLst/>
              </a:prstGeom>
              <a:blipFill>
                <a:blip r:embed="rId11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CasellaDiTesto 84">
                <a:extLst>
                  <a:ext uri="{FF2B5EF4-FFF2-40B4-BE49-F238E27FC236}">
                    <a16:creationId xmlns:a16="http://schemas.microsoft.com/office/drawing/2014/main" id="{8E3CA92E-70B1-8989-CFA7-BA819A27D58C}"/>
                  </a:ext>
                </a:extLst>
              </p:cNvPr>
              <p:cNvSpPr txBox="1"/>
              <p:nvPr/>
            </p:nvSpPr>
            <p:spPr>
              <a:xfrm>
                <a:off x="2349339" y="6302529"/>
                <a:ext cx="15549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𝐵𝐹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=0.0109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5" name="CasellaDiTesto 84">
                <a:extLst>
                  <a:ext uri="{FF2B5EF4-FFF2-40B4-BE49-F238E27FC236}">
                    <a16:creationId xmlns:a16="http://schemas.microsoft.com/office/drawing/2014/main" id="{8E3CA92E-70B1-8989-CFA7-BA819A27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339" y="6302529"/>
                <a:ext cx="1554977" cy="276999"/>
              </a:xfrm>
              <a:prstGeom prst="rect">
                <a:avLst/>
              </a:prstGeom>
              <a:blipFill>
                <a:blip r:embed="rId12"/>
                <a:stretch>
                  <a:fillRect l="-2419" t="-9091" r="-1613" b="-409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9B8661C-A811-057D-D41B-47AFEF73F36F}"/>
                  </a:ext>
                </a:extLst>
              </p:cNvPr>
              <p:cNvSpPr txBox="1"/>
              <p:nvPr/>
            </p:nvSpPr>
            <p:spPr>
              <a:xfrm>
                <a:off x="7557722" y="1480122"/>
                <a:ext cx="14742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=1249 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𝐻𝑧</m:t>
                      </m:r>
                    </m:oMath>
                  </m:oMathPara>
                </a14:m>
                <a:endParaRPr lang="en-GB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9B8661C-A811-057D-D41B-47AFEF73F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722" y="1480122"/>
                <a:ext cx="1474250" cy="276999"/>
              </a:xfrm>
              <a:prstGeom prst="rect">
                <a:avLst/>
              </a:prstGeom>
              <a:blipFill>
                <a:blip r:embed="rId13"/>
                <a:stretch>
                  <a:fillRect l="-3419" t="-8696" r="-2564" b="-347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F20AE0B0-6D55-B952-461E-F120F9550E9A}"/>
                  </a:ext>
                </a:extLst>
              </p:cNvPr>
              <p:cNvSpPr txBox="1"/>
              <p:nvPr/>
            </p:nvSpPr>
            <p:spPr>
              <a:xfrm>
                <a:off x="9124330" y="1421347"/>
                <a:ext cx="20833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0.0002 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F20AE0B0-6D55-B952-461E-F120F9550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330" y="1421347"/>
                <a:ext cx="2083347" cy="369332"/>
              </a:xfrm>
              <a:prstGeom prst="rect">
                <a:avLst/>
              </a:prstGeom>
              <a:blipFill>
                <a:blip r:embed="rId1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6D9B4A1E-0D11-816A-176F-8A3CFAA3AA43}"/>
                  </a:ext>
                </a:extLst>
              </p:cNvPr>
              <p:cNvSpPr txBox="1"/>
              <p:nvPr/>
            </p:nvSpPr>
            <p:spPr>
              <a:xfrm>
                <a:off x="7352396" y="449126"/>
                <a:ext cx="1858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𝑑𝑤𝑒𝑙𝑙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0.04 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6D9B4A1E-0D11-816A-176F-8A3CFAA3A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2396" y="449126"/>
                <a:ext cx="1858907" cy="400110"/>
              </a:xfrm>
              <a:prstGeom prst="rect">
                <a:avLst/>
              </a:prstGeom>
              <a:blipFill>
                <a:blip r:embed="rId15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DFB797E0-B0E5-44EA-A96F-A503A6C716F6}"/>
                  </a:ext>
                </a:extLst>
              </p:cNvPr>
              <p:cNvSpPr txBox="1"/>
              <p:nvPr/>
            </p:nvSpPr>
            <p:spPr>
              <a:xfrm>
                <a:off x="9267659" y="466817"/>
                <a:ext cx="1940018" cy="423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𝑐h𝑖𝑟𝑝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66.7</m:t>
                      </m:r>
                      <m:r>
                        <a:rPr lang="en-GB" sz="2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DFB797E0-B0E5-44EA-A96F-A503A6C71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7659" y="466817"/>
                <a:ext cx="1940018" cy="423770"/>
              </a:xfrm>
              <a:prstGeom prst="rect">
                <a:avLst/>
              </a:prstGeom>
              <a:blipFill>
                <a:blip r:embed="rId16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FB869AE1-A5EA-2588-22EB-2F5768B69433}"/>
                  </a:ext>
                </a:extLst>
              </p:cNvPr>
              <p:cNvSpPr txBox="1"/>
              <p:nvPr/>
            </p:nvSpPr>
            <p:spPr>
              <a:xfrm>
                <a:off x="7485949" y="951087"/>
                <a:ext cx="1335109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𝑓𝑓𝑡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FB869AE1-A5EA-2588-22EB-2F5768B69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949" y="951087"/>
                <a:ext cx="1335109" cy="424732"/>
              </a:xfrm>
              <a:prstGeom prst="rect">
                <a:avLst/>
              </a:prstGeom>
              <a:blipFill>
                <a:blip r:embed="rId17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3796BAC9-D7D2-7643-E62F-D515ED3A1702}"/>
                  </a:ext>
                </a:extLst>
              </p:cNvPr>
              <p:cNvSpPr txBox="1"/>
              <p:nvPr/>
            </p:nvSpPr>
            <p:spPr>
              <a:xfrm>
                <a:off x="9916193" y="2458443"/>
                <a:ext cx="8315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=54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3796BAC9-D7D2-7643-E62F-D515ED3A1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6193" y="2458443"/>
                <a:ext cx="831574" cy="276999"/>
              </a:xfrm>
              <a:prstGeom prst="rect">
                <a:avLst/>
              </a:prstGeom>
              <a:blipFill>
                <a:blip r:embed="rId18"/>
                <a:stretch>
                  <a:fillRect l="-2985" r="-5970" b="-13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A779244F-17DA-50E1-AEB7-80866FEA15E0}"/>
                  </a:ext>
                </a:extLst>
              </p:cNvPr>
              <p:cNvSpPr txBox="1"/>
              <p:nvPr/>
            </p:nvSpPr>
            <p:spPr>
              <a:xfrm>
                <a:off x="7557722" y="3353418"/>
                <a:ext cx="1356910" cy="5247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𝑡𝑖𝑝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A779244F-17DA-50E1-AEB7-80866FEA1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722" y="3353418"/>
                <a:ext cx="1356910" cy="524759"/>
              </a:xfrm>
              <a:prstGeom prst="rect">
                <a:avLst/>
              </a:prstGeom>
              <a:blipFill>
                <a:blip r:embed="rId19"/>
                <a:stretch>
                  <a:fillRect l="-2804" t="-4762"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2C5D8D1E-F253-C989-A5EB-A0E97868A9FA}"/>
                  </a:ext>
                </a:extLst>
              </p:cNvPr>
              <p:cNvSpPr txBox="1"/>
              <p:nvPr/>
            </p:nvSpPr>
            <p:spPr>
              <a:xfrm>
                <a:off x="7535263" y="2931249"/>
                <a:ext cx="1837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=7496.3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𝐻𝑧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2C5D8D1E-F253-C989-A5EB-A0E97868A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263" y="2931249"/>
                <a:ext cx="1837234" cy="276999"/>
              </a:xfrm>
              <a:prstGeom prst="rect">
                <a:avLst/>
              </a:prstGeom>
              <a:blipFill>
                <a:blip r:embed="rId20"/>
                <a:stretch>
                  <a:fillRect l="-4138" t="-8696" r="-2759" b="-391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itolo 1">
                <a:extLst>
                  <a:ext uri="{FF2B5EF4-FFF2-40B4-BE49-F238E27FC236}">
                    <a16:creationId xmlns:a16="http://schemas.microsoft.com/office/drawing/2014/main" id="{39F0354E-3DAE-5053-7BE5-04CACE7B28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4515" y="175552"/>
                <a:ext cx="8931762" cy="66210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it-IT" sz="4800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Result f</a:t>
                </a:r>
                <a14:m>
                  <m:oMath xmlns:m="http://schemas.openxmlformats.org/officeDocument/2006/math"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m:rPr>
                        <m:nor/>
                      </m:rPr>
                      <a:rPr lang="it-IT" sz="4800" b="0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sz="480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it-IT" sz="480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it-IT" sz="480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Rex</m:t>
                    </m:r>
                    <m:r>
                      <m:rPr>
                        <m:nor/>
                      </m:rPr>
                      <a:rPr lang="it-IT" sz="480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500</m:t>
                    </m:r>
                  </m:oMath>
                </a14:m>
                <a:endParaRPr lang="it-IT" sz="48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0" name="Titolo 1">
                <a:extLst>
                  <a:ext uri="{FF2B5EF4-FFF2-40B4-BE49-F238E27FC236}">
                    <a16:creationId xmlns:a16="http://schemas.microsoft.com/office/drawing/2014/main" id="{39F0354E-3DAE-5053-7BE5-04CACE7B2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15" y="175552"/>
                <a:ext cx="8931762" cy="662101"/>
              </a:xfrm>
              <a:prstGeom prst="rect">
                <a:avLst/>
              </a:prstGeom>
              <a:blipFill>
                <a:blip r:embed="rId21"/>
                <a:stretch>
                  <a:fillRect l="-3267" t="-45283" b="-490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C44FD424-D9AA-549B-5F95-2001F87B643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92075" y="1278276"/>
            <a:ext cx="5306701" cy="420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263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2AE2F1C-2AEE-5240-8140-58556514C835}"/>
              </a:ext>
            </a:extLst>
          </p:cNvPr>
          <p:cNvSpPr/>
          <p:nvPr/>
        </p:nvSpPr>
        <p:spPr>
          <a:xfrm>
            <a:off x="11565924" y="0"/>
            <a:ext cx="626075" cy="6858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EC2F83D-F030-DE46-B734-3BD3C2A28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8105" y="6055483"/>
            <a:ext cx="802517" cy="802517"/>
          </a:xfrm>
          <a:prstGeom prst="rect">
            <a:avLst/>
          </a:prstGeom>
          <a:effectLst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4C45B992-58E4-2ACC-32E4-6CD838476435}"/>
                  </a:ext>
                </a:extLst>
              </p:cNvPr>
              <p:cNvSpPr txBox="1"/>
              <p:nvPr/>
            </p:nvSpPr>
            <p:spPr>
              <a:xfrm>
                <a:off x="7650909" y="2486157"/>
                <a:ext cx="716670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4C45B992-58E4-2ACC-32E4-6CD838476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909" y="2486157"/>
                <a:ext cx="716670" cy="299249"/>
              </a:xfrm>
              <a:prstGeom prst="rect">
                <a:avLst/>
              </a:prstGeom>
              <a:blipFill>
                <a:blip r:embed="rId3"/>
                <a:stretch>
                  <a:fillRect l="-3448" r="-5172" b="-2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38250BAD-A9D6-59F6-81FE-828D43A4FCE0}"/>
                  </a:ext>
                </a:extLst>
              </p:cNvPr>
              <p:cNvSpPr txBox="1"/>
              <p:nvPr/>
            </p:nvSpPr>
            <p:spPr>
              <a:xfrm>
                <a:off x="9826781" y="2908839"/>
                <a:ext cx="15549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𝐵𝐹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=0.0126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38250BAD-A9D6-59F6-81FE-828D43A4F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6781" y="2908839"/>
                <a:ext cx="1554977" cy="276999"/>
              </a:xfrm>
              <a:prstGeom prst="rect">
                <a:avLst/>
              </a:prstGeom>
              <a:blipFill>
                <a:blip r:embed="rId4"/>
                <a:stretch>
                  <a:fillRect l="-3226" t="-4167" r="-1613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FC55B4F6-2A10-3B50-BBA0-2C18F85FDA9A}"/>
                  </a:ext>
                </a:extLst>
              </p:cNvPr>
              <p:cNvSpPr txBox="1"/>
              <p:nvPr/>
            </p:nvSpPr>
            <p:spPr>
              <a:xfrm>
                <a:off x="7559395" y="4039693"/>
                <a:ext cx="2148472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𝑡𝑖𝑝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=124.8511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FC55B4F6-2A10-3B50-BBA0-2C18F85FD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395" y="4039693"/>
                <a:ext cx="2148472" cy="298415"/>
              </a:xfrm>
              <a:prstGeom prst="rect">
                <a:avLst/>
              </a:prstGeom>
              <a:blipFill>
                <a:blip r:embed="rId5"/>
                <a:stretch>
                  <a:fillRect l="-1176" t="-8333" r="-1176" b="-291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96EFA7E4-9885-57AE-7022-0D449401F764}"/>
              </a:ext>
            </a:extLst>
          </p:cNvPr>
          <p:cNvSpPr txBox="1"/>
          <p:nvPr/>
        </p:nvSpPr>
        <p:spPr>
          <a:xfrm>
            <a:off x="7485949" y="1989806"/>
            <a:ext cx="199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Features extracted: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BFCB5E49-E7F4-D996-8E69-28A29447F61D}"/>
                  </a:ext>
                </a:extLst>
              </p:cNvPr>
              <p:cNvSpPr txBox="1"/>
              <p:nvPr/>
            </p:nvSpPr>
            <p:spPr>
              <a:xfrm>
                <a:off x="7722150" y="4822119"/>
                <a:ext cx="7466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BFCB5E49-E7F4-D996-8E69-28A29447F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150" y="4822119"/>
                <a:ext cx="746679" cy="276999"/>
              </a:xfrm>
              <a:prstGeom prst="rect">
                <a:avLst/>
              </a:prstGeom>
              <a:blipFill>
                <a:blip r:embed="rId6"/>
                <a:stretch>
                  <a:fillRect l="-6780" r="-6780" b="-13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CasellaDiTesto 80">
                <a:extLst>
                  <a:ext uri="{FF2B5EF4-FFF2-40B4-BE49-F238E27FC236}">
                    <a16:creationId xmlns:a16="http://schemas.microsoft.com/office/drawing/2014/main" id="{AC07B756-EB39-459F-F2CA-E612C10A0071}"/>
                  </a:ext>
                </a:extLst>
              </p:cNvPr>
              <p:cNvSpPr txBox="1"/>
              <p:nvPr/>
            </p:nvSpPr>
            <p:spPr>
              <a:xfrm>
                <a:off x="7209210" y="5387755"/>
                <a:ext cx="1831334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𝑡𝑖𝑝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1" name="CasellaDiTesto 80">
                <a:extLst>
                  <a:ext uri="{FF2B5EF4-FFF2-40B4-BE49-F238E27FC236}">
                    <a16:creationId xmlns:a16="http://schemas.microsoft.com/office/drawing/2014/main" id="{AC07B756-EB39-459F-F2CA-E612C10A0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210" y="5387755"/>
                <a:ext cx="1831334" cy="390748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ABE364D-A859-B47E-B7F9-B9CA3AF27B10}"/>
                  </a:ext>
                </a:extLst>
              </p:cNvPr>
              <p:cNvSpPr txBox="1"/>
              <p:nvPr/>
            </p:nvSpPr>
            <p:spPr>
              <a:xfrm>
                <a:off x="9200471" y="4721005"/>
                <a:ext cx="1174809" cy="56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𝐵𝐹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ABE364D-A859-B47E-B7F9-B9CA3AF27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0471" y="4721005"/>
                <a:ext cx="1174809" cy="567207"/>
              </a:xfrm>
              <a:prstGeom prst="rect">
                <a:avLst/>
              </a:prstGeom>
              <a:blipFill>
                <a:blip r:embed="rId8"/>
                <a:stretch>
                  <a:fillRect l="-4301" t="-4348" r="-1075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CasellaDiTesto 81">
                <a:extLst>
                  <a:ext uri="{FF2B5EF4-FFF2-40B4-BE49-F238E27FC236}">
                    <a16:creationId xmlns:a16="http://schemas.microsoft.com/office/drawing/2014/main" id="{4672F6E5-3A9B-6A98-4F2A-4C9F199BA1DF}"/>
                  </a:ext>
                </a:extLst>
              </p:cNvPr>
              <p:cNvSpPr txBox="1"/>
              <p:nvPr/>
            </p:nvSpPr>
            <p:spPr>
              <a:xfrm>
                <a:off x="9129167" y="5481102"/>
                <a:ext cx="20202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249.3328  rad/s </a:t>
                </a:r>
              </a:p>
            </p:txBody>
          </p:sp>
        </mc:Choice>
        <mc:Fallback>
          <p:sp>
            <p:nvSpPr>
              <p:cNvPr id="82" name="CasellaDiTesto 81">
                <a:extLst>
                  <a:ext uri="{FF2B5EF4-FFF2-40B4-BE49-F238E27FC236}">
                    <a16:creationId xmlns:a16="http://schemas.microsoft.com/office/drawing/2014/main" id="{4672F6E5-3A9B-6A98-4F2A-4C9F199BA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9167" y="5481102"/>
                <a:ext cx="2020232" cy="369332"/>
              </a:xfrm>
              <a:prstGeom prst="rect">
                <a:avLst/>
              </a:prstGeom>
              <a:blipFill>
                <a:blip r:embed="rId9"/>
                <a:stretch>
                  <a:fillRect t="-6667" r="-5031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CasellaDiTesto 82">
                <a:extLst>
                  <a:ext uri="{FF2B5EF4-FFF2-40B4-BE49-F238E27FC236}">
                    <a16:creationId xmlns:a16="http://schemas.microsoft.com/office/drawing/2014/main" id="{F7EFF7F4-D863-ADBF-1AAC-2293336AF5C6}"/>
                  </a:ext>
                </a:extLst>
              </p:cNvPr>
              <p:cNvSpPr txBox="1"/>
              <p:nvPr/>
            </p:nvSpPr>
            <p:spPr>
              <a:xfrm>
                <a:off x="8258395" y="5983134"/>
                <a:ext cx="1929740" cy="479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𝑡𝑖𝑝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den>
                    </m:f>
                  </m:oMath>
                </a14:m>
                <a:r>
                  <a:rPr lang="en-GB" dirty="0"/>
                  <a:t>  = 0.5007 m</a:t>
                </a:r>
              </a:p>
            </p:txBody>
          </p:sp>
        </mc:Choice>
        <mc:Fallback>
          <p:sp>
            <p:nvSpPr>
              <p:cNvPr id="83" name="CasellaDiTesto 82">
                <a:extLst>
                  <a:ext uri="{FF2B5EF4-FFF2-40B4-BE49-F238E27FC236}">
                    <a16:creationId xmlns:a16="http://schemas.microsoft.com/office/drawing/2014/main" id="{F7EFF7F4-D863-ADBF-1AAC-2293336AF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395" y="5983134"/>
                <a:ext cx="1929740" cy="479683"/>
              </a:xfrm>
              <a:prstGeom prst="rect">
                <a:avLst/>
              </a:prstGeom>
              <a:blipFill>
                <a:blip r:embed="rId10"/>
                <a:stretch>
                  <a:fillRect r="-1961" b="-102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96B394A-DDF1-A676-2887-0376E3FD8E0A}"/>
              </a:ext>
            </a:extLst>
          </p:cNvPr>
          <p:cNvSpPr txBox="1"/>
          <p:nvPr/>
        </p:nvSpPr>
        <p:spPr>
          <a:xfrm>
            <a:off x="973777" y="5878286"/>
            <a:ext cx="2005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real values are: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CasellaDiTesto 83">
                <a:extLst>
                  <a:ext uri="{FF2B5EF4-FFF2-40B4-BE49-F238E27FC236}">
                    <a16:creationId xmlns:a16="http://schemas.microsoft.com/office/drawing/2014/main" id="{4A8C6C3C-EAF5-E58D-3450-739F923A2BBD}"/>
                  </a:ext>
                </a:extLst>
              </p:cNvPr>
              <p:cNvSpPr txBox="1"/>
              <p:nvPr/>
            </p:nvSpPr>
            <p:spPr>
              <a:xfrm>
                <a:off x="973777" y="6267648"/>
                <a:ext cx="11986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.6 </m:t>
                    </m:r>
                  </m:oMath>
                </a14:m>
                <a:r>
                  <a:rPr lang="en-GB" dirty="0"/>
                  <a:t>m</a:t>
                </a:r>
              </a:p>
            </p:txBody>
          </p:sp>
        </mc:Choice>
        <mc:Fallback>
          <p:sp>
            <p:nvSpPr>
              <p:cNvPr id="84" name="CasellaDiTesto 83">
                <a:extLst>
                  <a:ext uri="{FF2B5EF4-FFF2-40B4-BE49-F238E27FC236}">
                    <a16:creationId xmlns:a16="http://schemas.microsoft.com/office/drawing/2014/main" id="{4A8C6C3C-EAF5-E58D-3450-739F923A2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777" y="6267648"/>
                <a:ext cx="1198625" cy="369332"/>
              </a:xfrm>
              <a:prstGeom prst="rect">
                <a:avLst/>
              </a:prstGeom>
              <a:blipFill>
                <a:blip r:embed="rId11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CasellaDiTesto 84">
                <a:extLst>
                  <a:ext uri="{FF2B5EF4-FFF2-40B4-BE49-F238E27FC236}">
                    <a16:creationId xmlns:a16="http://schemas.microsoft.com/office/drawing/2014/main" id="{8E3CA92E-70B1-8989-CFA7-BA819A27D58C}"/>
                  </a:ext>
                </a:extLst>
              </p:cNvPr>
              <p:cNvSpPr txBox="1"/>
              <p:nvPr/>
            </p:nvSpPr>
            <p:spPr>
              <a:xfrm>
                <a:off x="2349339" y="6302529"/>
                <a:ext cx="15549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𝐵𝐹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=0.0125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5" name="CasellaDiTesto 84">
                <a:extLst>
                  <a:ext uri="{FF2B5EF4-FFF2-40B4-BE49-F238E27FC236}">
                    <a16:creationId xmlns:a16="http://schemas.microsoft.com/office/drawing/2014/main" id="{8E3CA92E-70B1-8989-CFA7-BA819A27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339" y="6302529"/>
                <a:ext cx="1554977" cy="276999"/>
              </a:xfrm>
              <a:prstGeom prst="rect">
                <a:avLst/>
              </a:prstGeom>
              <a:blipFill>
                <a:blip r:embed="rId12"/>
                <a:stretch>
                  <a:fillRect l="-2419" t="-9091" r="-1613" b="-409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9B8661C-A811-057D-D41B-47AFEF73F36F}"/>
                  </a:ext>
                </a:extLst>
              </p:cNvPr>
              <p:cNvSpPr txBox="1"/>
              <p:nvPr/>
            </p:nvSpPr>
            <p:spPr>
              <a:xfrm>
                <a:off x="7557722" y="1480122"/>
                <a:ext cx="14742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=1249 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𝐻𝑧</m:t>
                      </m:r>
                    </m:oMath>
                  </m:oMathPara>
                </a14:m>
                <a:endParaRPr lang="en-GB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9B8661C-A811-057D-D41B-47AFEF73F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722" y="1480122"/>
                <a:ext cx="1474250" cy="276999"/>
              </a:xfrm>
              <a:prstGeom prst="rect">
                <a:avLst/>
              </a:prstGeom>
              <a:blipFill>
                <a:blip r:embed="rId13"/>
                <a:stretch>
                  <a:fillRect l="-3419" t="-8696" r="-2564" b="-347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F20AE0B0-6D55-B952-461E-F120F9550E9A}"/>
                  </a:ext>
                </a:extLst>
              </p:cNvPr>
              <p:cNvSpPr txBox="1"/>
              <p:nvPr/>
            </p:nvSpPr>
            <p:spPr>
              <a:xfrm>
                <a:off x="9124330" y="1421347"/>
                <a:ext cx="20833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0.0002 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F20AE0B0-6D55-B952-461E-F120F9550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330" y="1421347"/>
                <a:ext cx="2083347" cy="369332"/>
              </a:xfrm>
              <a:prstGeom prst="rect">
                <a:avLst/>
              </a:prstGeom>
              <a:blipFill>
                <a:blip r:embed="rId1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6D9B4A1E-0D11-816A-176F-8A3CFAA3AA43}"/>
                  </a:ext>
                </a:extLst>
              </p:cNvPr>
              <p:cNvSpPr txBox="1"/>
              <p:nvPr/>
            </p:nvSpPr>
            <p:spPr>
              <a:xfrm>
                <a:off x="7352396" y="449126"/>
                <a:ext cx="1858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𝑑𝑤𝑒𝑙𝑙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0.04 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6D9B4A1E-0D11-816A-176F-8A3CFAA3A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2396" y="449126"/>
                <a:ext cx="1858907" cy="400110"/>
              </a:xfrm>
              <a:prstGeom prst="rect">
                <a:avLst/>
              </a:prstGeom>
              <a:blipFill>
                <a:blip r:embed="rId15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DFB797E0-B0E5-44EA-A96F-A503A6C716F6}"/>
                  </a:ext>
                </a:extLst>
              </p:cNvPr>
              <p:cNvSpPr txBox="1"/>
              <p:nvPr/>
            </p:nvSpPr>
            <p:spPr>
              <a:xfrm>
                <a:off x="9267659" y="466817"/>
                <a:ext cx="1940018" cy="423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𝑐h𝑖𝑟𝑝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66.7</m:t>
                      </m:r>
                      <m:r>
                        <a:rPr lang="en-GB" sz="2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DFB797E0-B0E5-44EA-A96F-A503A6C71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7659" y="466817"/>
                <a:ext cx="1940018" cy="423770"/>
              </a:xfrm>
              <a:prstGeom prst="rect">
                <a:avLst/>
              </a:prstGeom>
              <a:blipFill>
                <a:blip r:embed="rId16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FB869AE1-A5EA-2588-22EB-2F5768B69433}"/>
                  </a:ext>
                </a:extLst>
              </p:cNvPr>
              <p:cNvSpPr txBox="1"/>
              <p:nvPr/>
            </p:nvSpPr>
            <p:spPr>
              <a:xfrm>
                <a:off x="7485949" y="951087"/>
                <a:ext cx="1335109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𝑓𝑓𝑡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FB869AE1-A5EA-2588-22EB-2F5768B69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949" y="951087"/>
                <a:ext cx="1335109" cy="424732"/>
              </a:xfrm>
              <a:prstGeom prst="rect">
                <a:avLst/>
              </a:prstGeom>
              <a:blipFill>
                <a:blip r:embed="rId17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3796BAC9-D7D2-7643-E62F-D515ED3A1702}"/>
                  </a:ext>
                </a:extLst>
              </p:cNvPr>
              <p:cNvSpPr txBox="1"/>
              <p:nvPr/>
            </p:nvSpPr>
            <p:spPr>
              <a:xfrm>
                <a:off x="9916193" y="2458443"/>
                <a:ext cx="8315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=63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3796BAC9-D7D2-7643-E62F-D515ED3A1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6193" y="2458443"/>
                <a:ext cx="831574" cy="276999"/>
              </a:xfrm>
              <a:prstGeom prst="rect">
                <a:avLst/>
              </a:prstGeom>
              <a:blipFill>
                <a:blip r:embed="rId18"/>
                <a:stretch>
                  <a:fillRect l="-2985" r="-5970" b="-13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A779244F-17DA-50E1-AEB7-80866FEA15E0}"/>
                  </a:ext>
                </a:extLst>
              </p:cNvPr>
              <p:cNvSpPr txBox="1"/>
              <p:nvPr/>
            </p:nvSpPr>
            <p:spPr>
              <a:xfrm>
                <a:off x="7557722" y="3353418"/>
                <a:ext cx="1356910" cy="5247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𝑡𝑖𝑝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A779244F-17DA-50E1-AEB7-80866FEA1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722" y="3353418"/>
                <a:ext cx="1356910" cy="524759"/>
              </a:xfrm>
              <a:prstGeom prst="rect">
                <a:avLst/>
              </a:prstGeom>
              <a:blipFill>
                <a:blip r:embed="rId19"/>
                <a:stretch>
                  <a:fillRect l="-2804" t="-4762"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2C5D8D1E-F253-C989-A5EB-A0E97868A9FA}"/>
                  </a:ext>
                </a:extLst>
              </p:cNvPr>
              <p:cNvSpPr txBox="1"/>
              <p:nvPr/>
            </p:nvSpPr>
            <p:spPr>
              <a:xfrm>
                <a:off x="7535263" y="2931249"/>
                <a:ext cx="1837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7496.3 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𝐻𝑧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2C5D8D1E-F253-C989-A5EB-A0E97868A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263" y="2931249"/>
                <a:ext cx="1837234" cy="276999"/>
              </a:xfrm>
              <a:prstGeom prst="rect">
                <a:avLst/>
              </a:prstGeom>
              <a:blipFill>
                <a:blip r:embed="rId20"/>
                <a:stretch>
                  <a:fillRect l="-4138" t="-8696" r="-2759" b="-391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itolo 1">
                <a:extLst>
                  <a:ext uri="{FF2B5EF4-FFF2-40B4-BE49-F238E27FC236}">
                    <a16:creationId xmlns:a16="http://schemas.microsoft.com/office/drawing/2014/main" id="{8D809DD9-E38C-6F07-D832-5F3DB2360C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4515" y="175552"/>
                <a:ext cx="8931762" cy="66210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it-IT" sz="4800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Result f</a:t>
                </a:r>
                <a14:m>
                  <m:oMath xmlns:m="http://schemas.openxmlformats.org/officeDocument/2006/math"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it-IT" sz="48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it-IT" sz="480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it-IT" sz="480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it-IT" sz="480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Rex</m:t>
                    </m:r>
                    <m:r>
                      <m:rPr>
                        <m:nor/>
                      </m:rPr>
                      <a:rPr lang="it-IT" sz="480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600</m:t>
                    </m:r>
                  </m:oMath>
                </a14:m>
                <a:endParaRPr lang="it-IT" sz="48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0" name="Titolo 1">
                <a:extLst>
                  <a:ext uri="{FF2B5EF4-FFF2-40B4-BE49-F238E27FC236}">
                    <a16:creationId xmlns:a16="http://schemas.microsoft.com/office/drawing/2014/main" id="{8D809DD9-E38C-6F07-D832-5F3DB2360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15" y="175552"/>
                <a:ext cx="8931762" cy="662101"/>
              </a:xfrm>
              <a:prstGeom prst="rect">
                <a:avLst/>
              </a:prstGeom>
              <a:blipFill>
                <a:blip r:embed="rId21"/>
                <a:stretch>
                  <a:fillRect l="-3267" t="-45283" b="-490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576D875C-8B67-E8D0-9AC4-494DF332DDE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68053" y="1069034"/>
            <a:ext cx="5849222" cy="472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273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2AE2F1C-2AEE-5240-8140-58556514C835}"/>
              </a:ext>
            </a:extLst>
          </p:cNvPr>
          <p:cNvSpPr/>
          <p:nvPr/>
        </p:nvSpPr>
        <p:spPr>
          <a:xfrm>
            <a:off x="11565924" y="0"/>
            <a:ext cx="626075" cy="6858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EC2F83D-F030-DE46-B734-3BD3C2A28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8105" y="6055483"/>
            <a:ext cx="802517" cy="802517"/>
          </a:xfrm>
          <a:prstGeom prst="rect">
            <a:avLst/>
          </a:prstGeom>
          <a:effectLst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4C45B992-58E4-2ACC-32E4-6CD838476435}"/>
                  </a:ext>
                </a:extLst>
              </p:cNvPr>
              <p:cNvSpPr txBox="1"/>
              <p:nvPr/>
            </p:nvSpPr>
            <p:spPr>
              <a:xfrm>
                <a:off x="7650909" y="2486157"/>
                <a:ext cx="716670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4C45B992-58E4-2ACC-32E4-6CD838476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909" y="2486157"/>
                <a:ext cx="716670" cy="299249"/>
              </a:xfrm>
              <a:prstGeom prst="rect">
                <a:avLst/>
              </a:prstGeom>
              <a:blipFill>
                <a:blip r:embed="rId3"/>
                <a:stretch>
                  <a:fillRect l="-3448" r="-5172" b="-2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38250BAD-A9D6-59F6-81FE-828D43A4FCE0}"/>
                  </a:ext>
                </a:extLst>
              </p:cNvPr>
              <p:cNvSpPr txBox="1"/>
              <p:nvPr/>
            </p:nvSpPr>
            <p:spPr>
              <a:xfrm>
                <a:off x="9826781" y="2908839"/>
                <a:ext cx="15549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𝐵𝐹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=0.0054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38250BAD-A9D6-59F6-81FE-828D43A4F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6781" y="2908839"/>
                <a:ext cx="1554977" cy="276999"/>
              </a:xfrm>
              <a:prstGeom prst="rect">
                <a:avLst/>
              </a:prstGeom>
              <a:blipFill>
                <a:blip r:embed="rId4"/>
                <a:stretch>
                  <a:fillRect l="-3226" t="-4167" r="-1613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FC55B4F6-2A10-3B50-BBA0-2C18F85FDA9A}"/>
                  </a:ext>
                </a:extLst>
              </p:cNvPr>
              <p:cNvSpPr txBox="1"/>
              <p:nvPr/>
            </p:nvSpPr>
            <p:spPr>
              <a:xfrm>
                <a:off x="7559395" y="4039693"/>
                <a:ext cx="2020232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𝑡𝑖𝑝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41.6179 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FC55B4F6-2A10-3B50-BBA0-2C18F85FD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395" y="4039693"/>
                <a:ext cx="2020232" cy="298415"/>
              </a:xfrm>
              <a:prstGeom prst="rect">
                <a:avLst/>
              </a:prstGeom>
              <a:blipFill>
                <a:blip r:embed="rId5"/>
                <a:stretch>
                  <a:fillRect l="-1250" t="-8333" r="-625" b="-291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96EFA7E4-9885-57AE-7022-0D449401F764}"/>
              </a:ext>
            </a:extLst>
          </p:cNvPr>
          <p:cNvSpPr txBox="1"/>
          <p:nvPr/>
        </p:nvSpPr>
        <p:spPr>
          <a:xfrm>
            <a:off x="7485949" y="1989806"/>
            <a:ext cx="199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Features extracted: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BFCB5E49-E7F4-D996-8E69-28A29447F61D}"/>
                  </a:ext>
                </a:extLst>
              </p:cNvPr>
              <p:cNvSpPr txBox="1"/>
              <p:nvPr/>
            </p:nvSpPr>
            <p:spPr>
              <a:xfrm>
                <a:off x="7722150" y="4822119"/>
                <a:ext cx="7466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BFCB5E49-E7F4-D996-8E69-28A29447F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150" y="4822119"/>
                <a:ext cx="746679" cy="276999"/>
              </a:xfrm>
              <a:prstGeom prst="rect">
                <a:avLst/>
              </a:prstGeom>
              <a:blipFill>
                <a:blip r:embed="rId6"/>
                <a:stretch>
                  <a:fillRect l="-6780" r="-6780" b="-13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CasellaDiTesto 80">
                <a:extLst>
                  <a:ext uri="{FF2B5EF4-FFF2-40B4-BE49-F238E27FC236}">
                    <a16:creationId xmlns:a16="http://schemas.microsoft.com/office/drawing/2014/main" id="{AC07B756-EB39-459F-F2CA-E612C10A0071}"/>
                  </a:ext>
                </a:extLst>
              </p:cNvPr>
              <p:cNvSpPr txBox="1"/>
              <p:nvPr/>
            </p:nvSpPr>
            <p:spPr>
              <a:xfrm>
                <a:off x="7209210" y="5387755"/>
                <a:ext cx="1831334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𝑡𝑖𝑝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1" name="CasellaDiTesto 80">
                <a:extLst>
                  <a:ext uri="{FF2B5EF4-FFF2-40B4-BE49-F238E27FC236}">
                    <a16:creationId xmlns:a16="http://schemas.microsoft.com/office/drawing/2014/main" id="{AC07B756-EB39-459F-F2CA-E612C10A0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210" y="5387755"/>
                <a:ext cx="1831334" cy="390748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ABE364D-A859-B47E-B7F9-B9CA3AF27B10}"/>
                  </a:ext>
                </a:extLst>
              </p:cNvPr>
              <p:cNvSpPr txBox="1"/>
              <p:nvPr/>
            </p:nvSpPr>
            <p:spPr>
              <a:xfrm>
                <a:off x="9200471" y="4721005"/>
                <a:ext cx="1174809" cy="56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𝐵𝐹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ABE364D-A859-B47E-B7F9-B9CA3AF27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0471" y="4721005"/>
                <a:ext cx="1174809" cy="567207"/>
              </a:xfrm>
              <a:prstGeom prst="rect">
                <a:avLst/>
              </a:prstGeom>
              <a:blipFill>
                <a:blip r:embed="rId8"/>
                <a:stretch>
                  <a:fillRect l="-4301" t="-4348" r="-1075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CasellaDiTesto 81">
                <a:extLst>
                  <a:ext uri="{FF2B5EF4-FFF2-40B4-BE49-F238E27FC236}">
                    <a16:creationId xmlns:a16="http://schemas.microsoft.com/office/drawing/2014/main" id="{4672F6E5-3A9B-6A98-4F2A-4C9F199BA1DF}"/>
                  </a:ext>
                </a:extLst>
              </p:cNvPr>
              <p:cNvSpPr txBox="1"/>
              <p:nvPr/>
            </p:nvSpPr>
            <p:spPr>
              <a:xfrm>
                <a:off x="9129167" y="5481102"/>
                <a:ext cx="199939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  581.776 rad/s </a:t>
                </a:r>
              </a:p>
            </p:txBody>
          </p:sp>
        </mc:Choice>
        <mc:Fallback>
          <p:sp>
            <p:nvSpPr>
              <p:cNvPr id="82" name="CasellaDiTesto 81">
                <a:extLst>
                  <a:ext uri="{FF2B5EF4-FFF2-40B4-BE49-F238E27FC236}">
                    <a16:creationId xmlns:a16="http://schemas.microsoft.com/office/drawing/2014/main" id="{4672F6E5-3A9B-6A98-4F2A-4C9F199BA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9167" y="5481102"/>
                <a:ext cx="1999396" cy="369332"/>
              </a:xfrm>
              <a:prstGeom prst="rect">
                <a:avLst/>
              </a:prstGeom>
              <a:blipFill>
                <a:blip r:embed="rId9"/>
                <a:stretch>
                  <a:fillRect t="-6667" r="-1899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CasellaDiTesto 82">
                <a:extLst>
                  <a:ext uri="{FF2B5EF4-FFF2-40B4-BE49-F238E27FC236}">
                    <a16:creationId xmlns:a16="http://schemas.microsoft.com/office/drawing/2014/main" id="{F7EFF7F4-D863-ADBF-1AAC-2293336AF5C6}"/>
                  </a:ext>
                </a:extLst>
              </p:cNvPr>
              <p:cNvSpPr txBox="1"/>
              <p:nvPr/>
            </p:nvSpPr>
            <p:spPr>
              <a:xfrm>
                <a:off x="8258395" y="5983134"/>
                <a:ext cx="1929740" cy="479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𝑡𝑖𝑝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den>
                    </m:f>
                  </m:oMath>
                </a14:m>
                <a:r>
                  <a:rPr lang="en-GB" dirty="0"/>
                  <a:t>  = 0.0715 m</a:t>
                </a:r>
              </a:p>
            </p:txBody>
          </p:sp>
        </mc:Choice>
        <mc:Fallback>
          <p:sp>
            <p:nvSpPr>
              <p:cNvPr id="83" name="CasellaDiTesto 82">
                <a:extLst>
                  <a:ext uri="{FF2B5EF4-FFF2-40B4-BE49-F238E27FC236}">
                    <a16:creationId xmlns:a16="http://schemas.microsoft.com/office/drawing/2014/main" id="{F7EFF7F4-D863-ADBF-1AAC-2293336AF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395" y="5983134"/>
                <a:ext cx="1929740" cy="479683"/>
              </a:xfrm>
              <a:prstGeom prst="rect">
                <a:avLst/>
              </a:prstGeom>
              <a:blipFill>
                <a:blip r:embed="rId10"/>
                <a:stretch>
                  <a:fillRect r="-1961" b="-102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96B394A-DDF1-A676-2887-0376E3FD8E0A}"/>
              </a:ext>
            </a:extLst>
          </p:cNvPr>
          <p:cNvSpPr txBox="1"/>
          <p:nvPr/>
        </p:nvSpPr>
        <p:spPr>
          <a:xfrm>
            <a:off x="973777" y="5878286"/>
            <a:ext cx="2005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real values are: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CasellaDiTesto 83">
                <a:extLst>
                  <a:ext uri="{FF2B5EF4-FFF2-40B4-BE49-F238E27FC236}">
                    <a16:creationId xmlns:a16="http://schemas.microsoft.com/office/drawing/2014/main" id="{4A8C6C3C-EAF5-E58D-3450-739F923A2BBD}"/>
                  </a:ext>
                </a:extLst>
              </p:cNvPr>
              <p:cNvSpPr txBox="1"/>
              <p:nvPr/>
            </p:nvSpPr>
            <p:spPr>
              <a:xfrm>
                <a:off x="973777" y="6267648"/>
                <a:ext cx="13755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.07 </m:t>
                    </m:r>
                  </m:oMath>
                </a14:m>
                <a:r>
                  <a:rPr lang="en-GB" dirty="0"/>
                  <a:t>m</a:t>
                </a:r>
              </a:p>
            </p:txBody>
          </p:sp>
        </mc:Choice>
        <mc:Fallback>
          <p:sp>
            <p:nvSpPr>
              <p:cNvPr id="84" name="CasellaDiTesto 83">
                <a:extLst>
                  <a:ext uri="{FF2B5EF4-FFF2-40B4-BE49-F238E27FC236}">
                    <a16:creationId xmlns:a16="http://schemas.microsoft.com/office/drawing/2014/main" id="{4A8C6C3C-EAF5-E58D-3450-739F923A2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777" y="6267648"/>
                <a:ext cx="1375562" cy="369332"/>
              </a:xfrm>
              <a:prstGeom prst="rect">
                <a:avLst/>
              </a:prstGeom>
              <a:blipFill>
                <a:blip r:embed="rId11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CasellaDiTesto 84">
                <a:extLst>
                  <a:ext uri="{FF2B5EF4-FFF2-40B4-BE49-F238E27FC236}">
                    <a16:creationId xmlns:a16="http://schemas.microsoft.com/office/drawing/2014/main" id="{8E3CA92E-70B1-8989-CFA7-BA819A27D58C}"/>
                  </a:ext>
                </a:extLst>
              </p:cNvPr>
              <p:cNvSpPr txBox="1"/>
              <p:nvPr/>
            </p:nvSpPr>
            <p:spPr>
              <a:xfrm>
                <a:off x="2349339" y="6302529"/>
                <a:ext cx="15549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𝐵𝐹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=0.0055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5" name="CasellaDiTesto 84">
                <a:extLst>
                  <a:ext uri="{FF2B5EF4-FFF2-40B4-BE49-F238E27FC236}">
                    <a16:creationId xmlns:a16="http://schemas.microsoft.com/office/drawing/2014/main" id="{8E3CA92E-70B1-8989-CFA7-BA819A27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339" y="6302529"/>
                <a:ext cx="1554977" cy="276999"/>
              </a:xfrm>
              <a:prstGeom prst="rect">
                <a:avLst/>
              </a:prstGeom>
              <a:blipFill>
                <a:blip r:embed="rId12"/>
                <a:stretch>
                  <a:fillRect l="-2419" t="-9091" r="-1613" b="-409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9B8661C-A811-057D-D41B-47AFEF73F36F}"/>
                  </a:ext>
                </a:extLst>
              </p:cNvPr>
              <p:cNvSpPr txBox="1"/>
              <p:nvPr/>
            </p:nvSpPr>
            <p:spPr>
              <a:xfrm>
                <a:off x="7557722" y="1480122"/>
                <a:ext cx="14742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=1249 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𝐻𝑧</m:t>
                      </m:r>
                    </m:oMath>
                  </m:oMathPara>
                </a14:m>
                <a:endParaRPr lang="en-GB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9B8661C-A811-057D-D41B-47AFEF73F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722" y="1480122"/>
                <a:ext cx="1474250" cy="276999"/>
              </a:xfrm>
              <a:prstGeom prst="rect">
                <a:avLst/>
              </a:prstGeom>
              <a:blipFill>
                <a:blip r:embed="rId13"/>
                <a:stretch>
                  <a:fillRect l="-3419" t="-8696" r="-2564" b="-347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F20AE0B0-6D55-B952-461E-F120F9550E9A}"/>
                  </a:ext>
                </a:extLst>
              </p:cNvPr>
              <p:cNvSpPr txBox="1"/>
              <p:nvPr/>
            </p:nvSpPr>
            <p:spPr>
              <a:xfrm>
                <a:off x="9124330" y="1421347"/>
                <a:ext cx="20833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0.0002 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F20AE0B0-6D55-B952-461E-F120F9550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330" y="1421347"/>
                <a:ext cx="2083347" cy="369332"/>
              </a:xfrm>
              <a:prstGeom prst="rect">
                <a:avLst/>
              </a:prstGeom>
              <a:blipFill>
                <a:blip r:embed="rId1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6D9B4A1E-0D11-816A-176F-8A3CFAA3AA43}"/>
                  </a:ext>
                </a:extLst>
              </p:cNvPr>
              <p:cNvSpPr txBox="1"/>
              <p:nvPr/>
            </p:nvSpPr>
            <p:spPr>
              <a:xfrm>
                <a:off x="7352396" y="449126"/>
                <a:ext cx="1858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𝑑𝑤𝑒𝑙𝑙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0.04 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6D9B4A1E-0D11-816A-176F-8A3CFAA3A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2396" y="449126"/>
                <a:ext cx="1858907" cy="400110"/>
              </a:xfrm>
              <a:prstGeom prst="rect">
                <a:avLst/>
              </a:prstGeom>
              <a:blipFill>
                <a:blip r:embed="rId15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DFB797E0-B0E5-44EA-A96F-A503A6C716F6}"/>
                  </a:ext>
                </a:extLst>
              </p:cNvPr>
              <p:cNvSpPr txBox="1"/>
              <p:nvPr/>
            </p:nvSpPr>
            <p:spPr>
              <a:xfrm>
                <a:off x="9267659" y="466817"/>
                <a:ext cx="1940018" cy="423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𝑐h𝑖𝑟𝑝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66.7</m:t>
                      </m:r>
                      <m:r>
                        <a:rPr lang="en-GB" sz="2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DFB797E0-B0E5-44EA-A96F-A503A6C71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7659" y="466817"/>
                <a:ext cx="1940018" cy="423770"/>
              </a:xfrm>
              <a:prstGeom prst="rect">
                <a:avLst/>
              </a:prstGeom>
              <a:blipFill>
                <a:blip r:embed="rId16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FB869AE1-A5EA-2588-22EB-2F5768B69433}"/>
                  </a:ext>
                </a:extLst>
              </p:cNvPr>
              <p:cNvSpPr txBox="1"/>
              <p:nvPr/>
            </p:nvSpPr>
            <p:spPr>
              <a:xfrm>
                <a:off x="7485949" y="951087"/>
                <a:ext cx="1335109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𝑓𝑓𝑡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FB869AE1-A5EA-2588-22EB-2F5768B69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949" y="951087"/>
                <a:ext cx="1335109" cy="424732"/>
              </a:xfrm>
              <a:prstGeom prst="rect">
                <a:avLst/>
              </a:prstGeom>
              <a:blipFill>
                <a:blip r:embed="rId17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3796BAC9-D7D2-7643-E62F-D515ED3A1702}"/>
                  </a:ext>
                </a:extLst>
              </p:cNvPr>
              <p:cNvSpPr txBox="1"/>
              <p:nvPr/>
            </p:nvSpPr>
            <p:spPr>
              <a:xfrm>
                <a:off x="9916193" y="2458443"/>
                <a:ext cx="8315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=27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3796BAC9-D7D2-7643-E62F-D515ED3A1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6193" y="2458443"/>
                <a:ext cx="831574" cy="276999"/>
              </a:xfrm>
              <a:prstGeom prst="rect">
                <a:avLst/>
              </a:prstGeom>
              <a:blipFill>
                <a:blip r:embed="rId18"/>
                <a:stretch>
                  <a:fillRect l="-2985" r="-5970" b="-13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A779244F-17DA-50E1-AEB7-80866FEA15E0}"/>
                  </a:ext>
                </a:extLst>
              </p:cNvPr>
              <p:cNvSpPr txBox="1"/>
              <p:nvPr/>
            </p:nvSpPr>
            <p:spPr>
              <a:xfrm>
                <a:off x="7557722" y="3353418"/>
                <a:ext cx="1356910" cy="5247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𝑡𝑖𝑝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A779244F-17DA-50E1-AEB7-80866FEA1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722" y="3353418"/>
                <a:ext cx="1356910" cy="524759"/>
              </a:xfrm>
              <a:prstGeom prst="rect">
                <a:avLst/>
              </a:prstGeom>
              <a:blipFill>
                <a:blip r:embed="rId19"/>
                <a:stretch>
                  <a:fillRect l="-2804" t="-4762"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2C5D8D1E-F253-C989-A5EB-A0E97868A9FA}"/>
                  </a:ext>
                </a:extLst>
              </p:cNvPr>
              <p:cNvSpPr txBox="1"/>
              <p:nvPr/>
            </p:nvSpPr>
            <p:spPr>
              <a:xfrm>
                <a:off x="7535263" y="2931249"/>
                <a:ext cx="18853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=2498.8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𝐻𝑧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2C5D8D1E-F253-C989-A5EB-A0E97868A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263" y="2931249"/>
                <a:ext cx="1885324" cy="276999"/>
              </a:xfrm>
              <a:prstGeom prst="rect">
                <a:avLst/>
              </a:prstGeom>
              <a:blipFill>
                <a:blip r:embed="rId20"/>
                <a:stretch>
                  <a:fillRect l="-2685" t="-8696" r="-1342" b="-391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itolo 1">
                <a:extLst>
                  <a:ext uri="{FF2B5EF4-FFF2-40B4-BE49-F238E27FC236}">
                    <a16:creationId xmlns:a16="http://schemas.microsoft.com/office/drawing/2014/main" id="{FF8DB635-B373-CF73-AE42-3F39B57372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4515" y="175552"/>
                <a:ext cx="8931762" cy="66210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it-IT" sz="4800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Result f</a:t>
                </a:r>
                <a14:m>
                  <m:oMath xmlns:m="http://schemas.openxmlformats.org/officeDocument/2006/math"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m:rPr>
                        <m:nor/>
                      </m:rPr>
                      <a:rPr lang="it-IT" sz="4800" b="0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it-IT" sz="480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DJI</m:t>
                    </m:r>
                    <m:r>
                      <m:rPr>
                        <m:nor/>
                      </m:rPr>
                      <a:rPr lang="it-IT" sz="480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it-IT" sz="480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Mavic</m:t>
                    </m:r>
                    <m:r>
                      <m:rPr>
                        <m:nor/>
                      </m:rPr>
                      <a:rPr lang="it-IT" sz="480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it-IT" sz="480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Air</m:t>
                    </m:r>
                    <m:r>
                      <m:rPr>
                        <m:nor/>
                      </m:rPr>
                      <a:rPr lang="it-IT" sz="480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2</m:t>
                    </m:r>
                  </m:oMath>
                </a14:m>
                <a:endParaRPr lang="it-IT" sz="48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0" name="Titolo 1">
                <a:extLst>
                  <a:ext uri="{FF2B5EF4-FFF2-40B4-BE49-F238E27FC236}">
                    <a16:creationId xmlns:a16="http://schemas.microsoft.com/office/drawing/2014/main" id="{FF8DB635-B373-CF73-AE42-3F39B5737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15" y="175552"/>
                <a:ext cx="8931762" cy="662101"/>
              </a:xfrm>
              <a:prstGeom prst="rect">
                <a:avLst/>
              </a:prstGeom>
              <a:blipFill>
                <a:blip r:embed="rId21"/>
                <a:stretch>
                  <a:fillRect l="-3267" t="-45283" b="-490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Immagine 30">
            <a:extLst>
              <a:ext uri="{FF2B5EF4-FFF2-40B4-BE49-F238E27FC236}">
                <a16:creationId xmlns:a16="http://schemas.microsoft.com/office/drawing/2014/main" id="{3E20ADB7-B22E-F0E8-03CA-F984964C0F9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01956" y="1254548"/>
            <a:ext cx="5662479" cy="441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00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olo 1">
                <a:extLst>
                  <a:ext uri="{FF2B5EF4-FFF2-40B4-BE49-F238E27FC236}">
                    <a16:creationId xmlns:a16="http://schemas.microsoft.com/office/drawing/2014/main" id="{19A8E12C-B610-9B41-874C-A8978BA556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388" y="294385"/>
                <a:ext cx="8931762" cy="66210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it-IT" sz="4800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Result </a:t>
                </a:r>
                <a14:m>
                  <m:oMath xmlns:m="http://schemas.openxmlformats.org/officeDocument/2006/math">
                    <m:r>
                      <a:rPr lang="en-GB" sz="48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it-IT" sz="48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it-IT" sz="480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helic</m:t>
                    </m:r>
                    <m:r>
                      <m:rPr>
                        <m:nor/>
                      </m:rPr>
                      <a:rPr lang="it-IT" sz="480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. </m:t>
                    </m:r>
                    <m:r>
                      <m:rPr>
                        <m:nor/>
                      </m:rPr>
                      <a:rPr lang="it-IT" sz="480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drones</m:t>
                    </m:r>
                  </m:oMath>
                </a14:m>
                <a:endParaRPr lang="it-IT" sz="48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itolo 1">
                <a:extLst>
                  <a:ext uri="{FF2B5EF4-FFF2-40B4-BE49-F238E27FC236}">
                    <a16:creationId xmlns:a16="http://schemas.microsoft.com/office/drawing/2014/main" id="{19A8E12C-B610-9B41-874C-A8978BA55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88" y="294385"/>
                <a:ext cx="8931762" cy="662101"/>
              </a:xfrm>
              <a:prstGeom prst="rect">
                <a:avLst/>
              </a:prstGeom>
              <a:blipFill>
                <a:blip r:embed="rId2"/>
                <a:stretch>
                  <a:fillRect l="-3125" t="-45283" b="-490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tangolo 4">
            <a:extLst>
              <a:ext uri="{FF2B5EF4-FFF2-40B4-BE49-F238E27FC236}">
                <a16:creationId xmlns:a16="http://schemas.microsoft.com/office/drawing/2014/main" id="{A2AE2F1C-2AEE-5240-8140-58556514C835}"/>
              </a:ext>
            </a:extLst>
          </p:cNvPr>
          <p:cNvSpPr/>
          <p:nvPr/>
        </p:nvSpPr>
        <p:spPr>
          <a:xfrm>
            <a:off x="11565924" y="0"/>
            <a:ext cx="626075" cy="6858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EC2F83D-F030-DE46-B734-3BD3C2A28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8105" y="6055483"/>
            <a:ext cx="802517" cy="802517"/>
          </a:xfrm>
          <a:prstGeom prst="rect">
            <a:avLst/>
          </a:prstGeom>
          <a:effectLst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E20EC0BE-D188-0E28-FF46-492C069CDE9F}"/>
                  </a:ext>
                </a:extLst>
              </p:cNvPr>
              <p:cNvSpPr txBox="1"/>
              <p:nvPr/>
            </p:nvSpPr>
            <p:spPr>
              <a:xfrm>
                <a:off x="155248" y="984967"/>
                <a:ext cx="102841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Based on studied result on 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it-IT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it-IT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/>
                  <a:t> plane, in order to find a unique waveform for both quad. and </a:t>
                </a:r>
                <a:r>
                  <a:rPr lang="en-GB" dirty="0" err="1"/>
                  <a:t>helic</a:t>
                </a:r>
                <a:r>
                  <a:rPr lang="en-GB" dirty="0"/>
                  <a:t>. drones:</a:t>
                </a:r>
              </a:p>
            </p:txBody>
          </p:sp>
        </mc:Choice>
        <mc:Fallback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E20EC0BE-D188-0E28-FF46-492C069CD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48" y="984967"/>
                <a:ext cx="10284162" cy="369332"/>
              </a:xfrm>
              <a:prstGeom prst="rect">
                <a:avLst/>
              </a:prstGeom>
              <a:blipFill>
                <a:blip r:embed="rId4"/>
                <a:stretch>
                  <a:fillRect l="-493" t="-6667" r="-37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693C7410-644E-1C87-F353-77FA6650A7A5}"/>
                  </a:ext>
                </a:extLst>
              </p:cNvPr>
              <p:cNvSpPr txBox="1"/>
              <p:nvPr/>
            </p:nvSpPr>
            <p:spPr>
              <a:xfrm>
                <a:off x="4416397" y="2684033"/>
                <a:ext cx="1941622" cy="423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𝑐h𝑖𝑟𝑝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.3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693C7410-644E-1C87-F353-77FA6650A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397" y="2684033"/>
                <a:ext cx="1941622" cy="423770"/>
              </a:xfrm>
              <a:prstGeom prst="rect">
                <a:avLst/>
              </a:prstGeom>
              <a:blipFill>
                <a:blip r:embed="rId5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B1B7708B-B270-B55A-6D1D-1D1AD34D8973}"/>
                  </a:ext>
                </a:extLst>
              </p:cNvPr>
              <p:cNvSpPr txBox="1"/>
              <p:nvPr/>
            </p:nvSpPr>
            <p:spPr>
              <a:xfrm>
                <a:off x="4445503" y="4359291"/>
                <a:ext cx="19923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125.84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B1B7708B-B270-B55A-6D1D-1D1AD34D8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503" y="4359291"/>
                <a:ext cx="1992340" cy="400110"/>
              </a:xfrm>
              <a:prstGeom prst="rect">
                <a:avLst/>
              </a:prstGeom>
              <a:blipFill>
                <a:blip r:embed="rId6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83B9D81D-CE6C-6C80-1AA0-9FD1F780BCF1}"/>
                  </a:ext>
                </a:extLst>
              </p:cNvPr>
              <p:cNvSpPr txBox="1"/>
              <p:nvPr/>
            </p:nvSpPr>
            <p:spPr>
              <a:xfrm>
                <a:off x="4455749" y="4829282"/>
                <a:ext cx="222828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115.3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𝐺𝐻𝑧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83B9D81D-CE6C-6C80-1AA0-9FD1F780B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749" y="4829282"/>
                <a:ext cx="2228285" cy="400110"/>
              </a:xfrm>
              <a:prstGeom prst="rect">
                <a:avLst/>
              </a:prstGeom>
              <a:blipFill>
                <a:blip r:embed="rId7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620D7734-C0E8-1DBE-5CD2-A0EA36DD9D4E}"/>
                  </a:ext>
                </a:extLst>
              </p:cNvPr>
              <p:cNvSpPr txBox="1"/>
              <p:nvPr/>
            </p:nvSpPr>
            <p:spPr>
              <a:xfrm>
                <a:off x="4140118" y="5255568"/>
                <a:ext cx="2473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𝐴𝐷𝐶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1.55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𝑀𝐻𝑧</m:t>
                    </m:r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620D7734-C0E8-1DBE-5CD2-A0EA36DD9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118" y="5255568"/>
                <a:ext cx="2473687" cy="369332"/>
              </a:xfrm>
              <a:prstGeom prst="rect">
                <a:avLst/>
              </a:prstGeom>
              <a:blipFill>
                <a:blip r:embed="rId8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E3F6C56D-D7C2-5530-D561-9477A25A3D8B}"/>
                  </a:ext>
                </a:extLst>
              </p:cNvPr>
              <p:cNvSpPr txBox="1"/>
              <p:nvPr/>
            </p:nvSpPr>
            <p:spPr>
              <a:xfrm>
                <a:off x="4210392" y="5677252"/>
                <a:ext cx="207412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E3F6C56D-D7C2-5530-D561-9477A25A3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392" y="5677252"/>
                <a:ext cx="2074124" cy="400110"/>
              </a:xfrm>
              <a:prstGeom prst="rect">
                <a:avLst/>
              </a:prstGeom>
              <a:blipFill>
                <a:blip r:embed="rId9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DA821D65-8246-9782-DD2B-DE13ADA30146}"/>
                  </a:ext>
                </a:extLst>
              </p:cNvPr>
              <p:cNvSpPr txBox="1"/>
              <p:nvPr/>
            </p:nvSpPr>
            <p:spPr>
              <a:xfrm>
                <a:off x="4455749" y="2176299"/>
                <a:ext cx="17162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𝑑𝑤𝑒𝑙𝑙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DA821D65-8246-9782-DD2B-DE13ADA30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749" y="2176299"/>
                <a:ext cx="1716239" cy="400110"/>
              </a:xfrm>
              <a:prstGeom prst="rect">
                <a:avLst/>
              </a:prstGeom>
              <a:blipFill>
                <a:blip r:embed="rId10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sellaDiTesto 1">
            <a:extLst>
              <a:ext uri="{FF2B5EF4-FFF2-40B4-BE49-F238E27FC236}">
                <a16:creationId xmlns:a16="http://schemas.microsoft.com/office/drawing/2014/main" id="{2C7136A2-BFBA-0946-59C4-8521EB462A9C}"/>
              </a:ext>
            </a:extLst>
          </p:cNvPr>
          <p:cNvSpPr txBox="1"/>
          <p:nvPr/>
        </p:nvSpPr>
        <p:spPr>
          <a:xfrm>
            <a:off x="6255252" y="2179917"/>
            <a:ext cx="15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(The max one)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018ED541-B326-BE6B-2622-C70B642759FC}"/>
              </a:ext>
            </a:extLst>
          </p:cNvPr>
          <p:cNvSpPr txBox="1"/>
          <p:nvPr/>
        </p:nvSpPr>
        <p:spPr>
          <a:xfrm>
            <a:off x="6481615" y="2732159"/>
            <a:ext cx="2864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(The max one req. for quad.)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C5D5935-2CCC-312A-A18E-20986B9E673C}"/>
                  </a:ext>
                </a:extLst>
              </p:cNvPr>
              <p:cNvSpPr txBox="1"/>
              <p:nvPr/>
            </p:nvSpPr>
            <p:spPr>
              <a:xfrm>
                <a:off x="278666" y="2156930"/>
                <a:ext cx="14001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𝐺𝐻𝑧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C5D5935-2CCC-312A-A18E-20986B9E6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66" y="2156930"/>
                <a:ext cx="1400190" cy="400110"/>
              </a:xfrm>
              <a:prstGeom prst="rect">
                <a:avLst/>
              </a:prstGeom>
              <a:blipFill>
                <a:blip r:embed="rId11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557EEC74-2B15-058E-73A8-7C53EAAF338A}"/>
                  </a:ext>
                </a:extLst>
              </p:cNvPr>
              <p:cNvSpPr txBox="1"/>
              <p:nvPr/>
            </p:nvSpPr>
            <p:spPr>
              <a:xfrm>
                <a:off x="240372" y="2534902"/>
                <a:ext cx="17561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=0.0333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557EEC74-2B15-058E-73A8-7C53EAAF3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72" y="2534902"/>
                <a:ext cx="1756122" cy="400110"/>
              </a:xfrm>
              <a:prstGeom prst="rect">
                <a:avLst/>
              </a:prstGeom>
              <a:blipFill>
                <a:blip r:embed="rId12"/>
                <a:stretch>
                  <a:fillRect b="-218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2EB8031F-AD9C-F472-C958-8F8B8BA8807D}"/>
                  </a:ext>
                </a:extLst>
              </p:cNvPr>
              <p:cNvSpPr txBox="1"/>
              <p:nvPr/>
            </p:nvSpPr>
            <p:spPr>
              <a:xfrm>
                <a:off x="264841" y="2940532"/>
                <a:ext cx="127490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2EB8031F-AD9C-F472-C958-8F8B8BA88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41" y="2940532"/>
                <a:ext cx="1274901" cy="400110"/>
              </a:xfrm>
              <a:prstGeom prst="rect">
                <a:avLst/>
              </a:prstGeom>
              <a:blipFill>
                <a:blip r:embed="rId1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ED9CB084-4479-A05E-8F3E-E0C4ADA0EF2D}"/>
                  </a:ext>
                </a:extLst>
              </p:cNvPr>
              <p:cNvSpPr txBox="1"/>
              <p:nvPr/>
            </p:nvSpPr>
            <p:spPr>
              <a:xfrm>
                <a:off x="216208" y="3347176"/>
                <a:ext cx="2525499" cy="6172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=150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𝑀𝐻𝑧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ED9CB084-4479-A05E-8F3E-E0C4ADA0E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08" y="3347176"/>
                <a:ext cx="2525499" cy="617285"/>
              </a:xfrm>
              <a:prstGeom prst="rect">
                <a:avLst/>
              </a:prstGeom>
              <a:blipFill>
                <a:blip r:embed="rId14"/>
                <a:stretch>
                  <a:fillRect b="-81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CasellaDiTesto 39">
                <a:extLst>
                  <a:ext uri="{FF2B5EF4-FFF2-40B4-BE49-F238E27FC236}">
                    <a16:creationId xmlns:a16="http://schemas.microsoft.com/office/drawing/2014/main" id="{7BBA8DAE-B024-BE46-23A1-707850206246}"/>
                  </a:ext>
                </a:extLst>
              </p:cNvPr>
              <p:cNvSpPr txBox="1"/>
              <p:nvPr/>
            </p:nvSpPr>
            <p:spPr>
              <a:xfrm>
                <a:off x="240372" y="4030018"/>
                <a:ext cx="16472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𝑟𝑒𝑛𝑒𝑤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 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000" dirty="0"/>
                  <a:t>  </a:t>
                </a:r>
              </a:p>
            </p:txBody>
          </p:sp>
        </mc:Choice>
        <mc:Fallback>
          <p:sp>
            <p:nvSpPr>
              <p:cNvPr id="40" name="CasellaDiTesto 39">
                <a:extLst>
                  <a:ext uri="{FF2B5EF4-FFF2-40B4-BE49-F238E27FC236}">
                    <a16:creationId xmlns:a16="http://schemas.microsoft.com/office/drawing/2014/main" id="{7BBA8DAE-B024-BE46-23A1-707850206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72" y="4030018"/>
                <a:ext cx="1647246" cy="400110"/>
              </a:xfrm>
              <a:prstGeom prst="rect">
                <a:avLst/>
              </a:prstGeom>
              <a:blipFill>
                <a:blip r:embed="rId15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6C378073-54BF-AE2F-8591-6530A548220A}"/>
                  </a:ext>
                </a:extLst>
              </p:cNvPr>
              <p:cNvSpPr txBox="1"/>
              <p:nvPr/>
            </p:nvSpPr>
            <p:spPr>
              <a:xfrm>
                <a:off x="234913" y="4532218"/>
                <a:ext cx="21019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𝑆𝑁𝑅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=20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6C378073-54BF-AE2F-8591-6530A5482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13" y="4532218"/>
                <a:ext cx="2101986" cy="400110"/>
              </a:xfrm>
              <a:prstGeom prst="rect">
                <a:avLst/>
              </a:prstGeom>
              <a:blipFill>
                <a:blip r:embed="rId16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E6EF6EE7-277D-011B-935C-64DC509F3235}"/>
                  </a:ext>
                </a:extLst>
              </p:cNvPr>
              <p:cNvSpPr txBox="1"/>
              <p:nvPr/>
            </p:nvSpPr>
            <p:spPr>
              <a:xfrm>
                <a:off x="258756" y="4979248"/>
                <a:ext cx="12777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𝑒𝑙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=60°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E6EF6EE7-277D-011B-935C-64DC509F3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56" y="4979248"/>
                <a:ext cx="1277722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ECDA0C52-AD3E-69C6-74D2-B9E8064BF842}"/>
                  </a:ext>
                </a:extLst>
              </p:cNvPr>
              <p:cNvSpPr txBox="1"/>
              <p:nvPr/>
            </p:nvSpPr>
            <p:spPr>
              <a:xfrm>
                <a:off x="263671" y="5450925"/>
                <a:ext cx="14716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=290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ECDA0C52-AD3E-69C6-74D2-B9E8064BF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71" y="5450925"/>
                <a:ext cx="1471685" cy="400110"/>
              </a:xfrm>
              <a:prstGeom prst="rect">
                <a:avLst/>
              </a:prstGeom>
              <a:blipFill>
                <a:blip r:embed="rId18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F391A49A-C501-F865-1F13-FF528BE7B29B}"/>
                  </a:ext>
                </a:extLst>
              </p:cNvPr>
              <p:cNvSpPr txBox="1"/>
              <p:nvPr/>
            </p:nvSpPr>
            <p:spPr>
              <a:xfrm>
                <a:off x="83094" y="5873033"/>
                <a:ext cx="22738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=1000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F391A49A-C501-F865-1F13-FF528BE7B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4" y="5873033"/>
                <a:ext cx="2273883" cy="400110"/>
              </a:xfrm>
              <a:prstGeom prst="rect">
                <a:avLst/>
              </a:prstGeom>
              <a:blipFill>
                <a:blip r:embed="rId19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17020F52-8FD9-4798-E7A8-878B1DBAD582}"/>
              </a:ext>
            </a:extLst>
          </p:cNvPr>
          <p:cNvSpPr txBox="1"/>
          <p:nvPr/>
        </p:nvSpPr>
        <p:spPr>
          <a:xfrm>
            <a:off x="119246" y="1644646"/>
            <a:ext cx="3212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Usual radar starting parameters: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DD21B6FB-AFA8-74CA-1F7D-9ED50B1E4EBA}"/>
              </a:ext>
            </a:extLst>
          </p:cNvPr>
          <p:cNvSpPr txBox="1"/>
          <p:nvPr/>
        </p:nvSpPr>
        <p:spPr>
          <a:xfrm>
            <a:off x="4460635" y="1686981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With chosen: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2E2FB281-2E4B-9BDB-8879-47F3B7627EFB}"/>
                  </a:ext>
                </a:extLst>
              </p:cNvPr>
              <p:cNvSpPr txBox="1"/>
              <p:nvPr/>
            </p:nvSpPr>
            <p:spPr>
              <a:xfrm>
                <a:off x="4495464" y="6055946"/>
                <a:ext cx="131914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𝑎𝑧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18°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2E2FB281-2E4B-9BDB-8879-47F3B7627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464" y="6055946"/>
                <a:ext cx="1319144" cy="4001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47E8E9EF-46B4-2F9A-554B-D1202FAFD3D4}"/>
                  </a:ext>
                </a:extLst>
              </p:cNvPr>
              <p:cNvSpPr txBox="1"/>
              <p:nvPr/>
            </p:nvSpPr>
            <p:spPr>
              <a:xfrm>
                <a:off x="311328" y="6338700"/>
                <a:ext cx="12790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it-IT" sz="2000" b="0" dirty="0">
                    <a:ea typeface="Cambria Math" panose="02040503050406030204" pitchFamily="18" charset="0"/>
                  </a:rPr>
                  <a:t>L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𝑑𝐵</m:t>
                    </m:r>
                  </m:oMath>
                </a14:m>
                <a:endParaRPr lang="en-GB" sz="2000" dirty="0"/>
              </a:p>
            </p:txBody>
          </p:sp>
        </mc:Choice>
        <mc:Fallback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47E8E9EF-46B4-2F9A-554B-D1202FAFD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328" y="6338700"/>
                <a:ext cx="1279068" cy="400110"/>
              </a:xfrm>
              <a:prstGeom prst="rect">
                <a:avLst/>
              </a:prstGeom>
              <a:blipFill>
                <a:blip r:embed="rId21"/>
                <a:stretch>
                  <a:fillRect l="-4902" t="-9375" b="-281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7FA376E2-C901-4357-6546-7A7214290931}"/>
              </a:ext>
            </a:extLst>
          </p:cNvPr>
          <p:cNvSpPr txBox="1"/>
          <p:nvPr/>
        </p:nvSpPr>
        <p:spPr>
          <a:xfrm>
            <a:off x="4455749" y="3906143"/>
            <a:ext cx="95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Follows: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B03CED92-EC38-D954-2D98-6E4A7DF3D94E}"/>
              </a:ext>
            </a:extLst>
          </p:cNvPr>
          <p:cNvSpPr/>
          <p:nvPr/>
        </p:nvSpPr>
        <p:spPr>
          <a:xfrm>
            <a:off x="4272330" y="4231118"/>
            <a:ext cx="2473642" cy="668592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00A78BB4-C03F-A52B-E870-FC7BA98C8990}"/>
              </a:ext>
            </a:extLst>
          </p:cNvPr>
          <p:cNvCxnSpPr/>
          <p:nvPr/>
        </p:nvCxnSpPr>
        <p:spPr>
          <a:xfrm>
            <a:off x="7011145" y="4559346"/>
            <a:ext cx="892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29CF4C0-03BD-C559-793E-31EA0D45CD86}"/>
              </a:ext>
            </a:extLst>
          </p:cNvPr>
          <p:cNvSpPr txBox="1"/>
          <p:nvPr/>
        </p:nvSpPr>
        <p:spPr>
          <a:xfrm>
            <a:off x="7993530" y="4359291"/>
            <a:ext cx="365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 order to decrease required power: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9D7E502-A733-7EA5-0604-4628C0D5B6BF}"/>
              </a:ext>
            </a:extLst>
          </p:cNvPr>
          <p:cNvSpPr txBox="1"/>
          <p:nvPr/>
        </p:nvSpPr>
        <p:spPr>
          <a:xfrm>
            <a:off x="8181859" y="5131111"/>
            <a:ext cx="2545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1. Increase renewal time,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114D1811-375A-8BED-F9C4-9799F3F0DE18}"/>
              </a:ext>
            </a:extLst>
          </p:cNvPr>
          <p:cNvSpPr txBox="1"/>
          <p:nvPr/>
        </p:nvSpPr>
        <p:spPr>
          <a:xfrm>
            <a:off x="8193401" y="5500443"/>
            <a:ext cx="237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2. Decrease dwell time,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4A739D38-DD30-F278-0029-14424947DE02}"/>
              </a:ext>
            </a:extLst>
          </p:cNvPr>
          <p:cNvSpPr txBox="1"/>
          <p:nvPr/>
        </p:nvSpPr>
        <p:spPr>
          <a:xfrm>
            <a:off x="8205808" y="5854645"/>
            <a:ext cx="2412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3. Decrease max Range,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304B9701-E7D9-9F82-0E87-5748733E98E2}"/>
              </a:ext>
            </a:extLst>
          </p:cNvPr>
          <p:cNvSpPr txBox="1"/>
          <p:nvPr/>
        </p:nvSpPr>
        <p:spPr>
          <a:xfrm>
            <a:off x="8205808" y="6186979"/>
            <a:ext cx="3006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4. Assume lower Noise Figure,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D8A17741-0F05-B594-7825-8DB8BB74519F}"/>
                  </a:ext>
                </a:extLst>
              </p:cNvPr>
              <p:cNvSpPr txBox="1"/>
              <p:nvPr/>
            </p:nvSpPr>
            <p:spPr>
              <a:xfrm>
                <a:off x="7961454" y="2013978"/>
                <a:ext cx="391750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dirty="0" err="1"/>
                  <a:t>Obtained</a:t>
                </a:r>
                <a:r>
                  <a:rPr lang="it-IT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𝐵𝐹</m:t>
                        </m:r>
                      </m:sub>
                    </m:sSub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</a:t>
                </a:r>
                <a:r>
                  <a:rPr lang="en-GB" dirty="0"/>
                  <a:t> for a helicopter drone</a:t>
                </a:r>
              </a:p>
            </p:txBody>
          </p:sp>
        </mc:Choice>
        <mc:Fallback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D8A17741-0F05-B594-7825-8DB8BB7451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1454" y="2013978"/>
                <a:ext cx="3917507" cy="646331"/>
              </a:xfrm>
              <a:prstGeom prst="rect">
                <a:avLst/>
              </a:prstGeom>
              <a:blipFill>
                <a:blip r:embed="rId22"/>
                <a:stretch>
                  <a:fillRect l="-968" t="-3846" r="-1935" b="-134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0FFCDB86-B6C5-B04E-32BC-5D566AC34E59}"/>
              </a:ext>
            </a:extLst>
          </p:cNvPr>
          <p:cNvSpPr txBox="1"/>
          <p:nvPr/>
        </p:nvSpPr>
        <p:spPr>
          <a:xfrm>
            <a:off x="8226800" y="6519313"/>
            <a:ext cx="3402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5. Decrease the SNR min required.</a:t>
            </a:r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88F48F16-FEFB-0C42-9ABE-626701E23040}"/>
              </a:ext>
            </a:extLst>
          </p:cNvPr>
          <p:cNvSpPr txBox="1"/>
          <p:nvPr/>
        </p:nvSpPr>
        <p:spPr>
          <a:xfrm>
            <a:off x="4357446" y="3161777"/>
            <a:ext cx="7208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With this  chirp we accept to not measure the number of rotors  otherwise the required power is too big </a:t>
            </a:r>
          </a:p>
        </p:txBody>
      </p:sp>
    </p:spTree>
    <p:extLst>
      <p:ext uri="{BB962C8B-B14F-4D97-AF65-F5344CB8AC3E}">
        <p14:creationId xmlns:p14="http://schemas.microsoft.com/office/powerpoint/2010/main" val="20531249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2AE2F1C-2AEE-5240-8140-58556514C835}"/>
              </a:ext>
            </a:extLst>
          </p:cNvPr>
          <p:cNvSpPr/>
          <p:nvPr/>
        </p:nvSpPr>
        <p:spPr>
          <a:xfrm>
            <a:off x="11565924" y="0"/>
            <a:ext cx="626075" cy="6858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EC2F83D-F030-DE46-B734-3BD3C2A28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8105" y="6055483"/>
            <a:ext cx="802517" cy="802517"/>
          </a:xfrm>
          <a:prstGeom prst="rect">
            <a:avLst/>
          </a:prstGeom>
          <a:effectLst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4C45B992-58E4-2ACC-32E4-6CD838476435}"/>
                  </a:ext>
                </a:extLst>
              </p:cNvPr>
              <p:cNvSpPr txBox="1"/>
              <p:nvPr/>
            </p:nvSpPr>
            <p:spPr>
              <a:xfrm>
                <a:off x="7650909" y="2486157"/>
                <a:ext cx="716670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4C45B992-58E4-2ACC-32E4-6CD838476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909" y="2486157"/>
                <a:ext cx="716670" cy="299249"/>
              </a:xfrm>
              <a:prstGeom prst="rect">
                <a:avLst/>
              </a:prstGeom>
              <a:blipFill>
                <a:blip r:embed="rId3"/>
                <a:stretch>
                  <a:fillRect l="-3448" r="-5172" b="-2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38250BAD-A9D6-59F6-81FE-828D43A4FCE0}"/>
                  </a:ext>
                </a:extLst>
              </p:cNvPr>
              <p:cNvSpPr txBox="1"/>
              <p:nvPr/>
            </p:nvSpPr>
            <p:spPr>
              <a:xfrm>
                <a:off x="9730744" y="2928332"/>
                <a:ext cx="19297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𝐵𝐹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=0.0072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38250BAD-A9D6-59F6-81FE-828D43A4F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0744" y="2928332"/>
                <a:ext cx="1929739" cy="276999"/>
              </a:xfrm>
              <a:prstGeom prst="rect">
                <a:avLst/>
              </a:prstGeom>
              <a:blipFill>
                <a:blip r:embed="rId4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FC55B4F6-2A10-3B50-BBA0-2C18F85FDA9A}"/>
                  </a:ext>
                </a:extLst>
              </p:cNvPr>
              <p:cNvSpPr txBox="1"/>
              <p:nvPr/>
            </p:nvSpPr>
            <p:spPr>
              <a:xfrm>
                <a:off x="7559395" y="4039693"/>
                <a:ext cx="2148472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𝑡𝑖𝑝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=124.8511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FC55B4F6-2A10-3B50-BBA0-2C18F85FD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395" y="4039693"/>
                <a:ext cx="2148472" cy="298415"/>
              </a:xfrm>
              <a:prstGeom prst="rect">
                <a:avLst/>
              </a:prstGeom>
              <a:blipFill>
                <a:blip r:embed="rId5"/>
                <a:stretch>
                  <a:fillRect l="-1176" t="-8333" r="-1176" b="-291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96EFA7E4-9885-57AE-7022-0D449401F764}"/>
              </a:ext>
            </a:extLst>
          </p:cNvPr>
          <p:cNvSpPr txBox="1"/>
          <p:nvPr/>
        </p:nvSpPr>
        <p:spPr>
          <a:xfrm>
            <a:off x="7485949" y="1989806"/>
            <a:ext cx="199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Features extracted: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BFCB5E49-E7F4-D996-8E69-28A29447F61D}"/>
                  </a:ext>
                </a:extLst>
              </p:cNvPr>
              <p:cNvSpPr txBox="1"/>
              <p:nvPr/>
            </p:nvSpPr>
            <p:spPr>
              <a:xfrm>
                <a:off x="7722150" y="4822119"/>
                <a:ext cx="7466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BFCB5E49-E7F4-D996-8E69-28A29447F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150" y="4822119"/>
                <a:ext cx="746679" cy="276999"/>
              </a:xfrm>
              <a:prstGeom prst="rect">
                <a:avLst/>
              </a:prstGeom>
              <a:blipFill>
                <a:blip r:embed="rId6"/>
                <a:stretch>
                  <a:fillRect l="-6780" r="-6780" b="-13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CasellaDiTesto 80">
                <a:extLst>
                  <a:ext uri="{FF2B5EF4-FFF2-40B4-BE49-F238E27FC236}">
                    <a16:creationId xmlns:a16="http://schemas.microsoft.com/office/drawing/2014/main" id="{AC07B756-EB39-459F-F2CA-E612C10A0071}"/>
                  </a:ext>
                </a:extLst>
              </p:cNvPr>
              <p:cNvSpPr txBox="1"/>
              <p:nvPr/>
            </p:nvSpPr>
            <p:spPr>
              <a:xfrm>
                <a:off x="7209210" y="5387755"/>
                <a:ext cx="1831334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𝑡𝑖𝑝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1" name="CasellaDiTesto 80">
                <a:extLst>
                  <a:ext uri="{FF2B5EF4-FFF2-40B4-BE49-F238E27FC236}">
                    <a16:creationId xmlns:a16="http://schemas.microsoft.com/office/drawing/2014/main" id="{AC07B756-EB39-459F-F2CA-E612C10A0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210" y="5387755"/>
                <a:ext cx="1831334" cy="390748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ABE364D-A859-B47E-B7F9-B9CA3AF27B10}"/>
                  </a:ext>
                </a:extLst>
              </p:cNvPr>
              <p:cNvSpPr txBox="1"/>
              <p:nvPr/>
            </p:nvSpPr>
            <p:spPr>
              <a:xfrm>
                <a:off x="9200471" y="4721005"/>
                <a:ext cx="1174809" cy="56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𝐵𝐹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ABE364D-A859-B47E-B7F9-B9CA3AF27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0471" y="4721005"/>
                <a:ext cx="1174809" cy="567207"/>
              </a:xfrm>
              <a:prstGeom prst="rect">
                <a:avLst/>
              </a:prstGeom>
              <a:blipFill>
                <a:blip r:embed="rId8"/>
                <a:stretch>
                  <a:fillRect l="-4301" t="-4348" r="-1075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CasellaDiTesto 81">
                <a:extLst>
                  <a:ext uri="{FF2B5EF4-FFF2-40B4-BE49-F238E27FC236}">
                    <a16:creationId xmlns:a16="http://schemas.microsoft.com/office/drawing/2014/main" id="{4672F6E5-3A9B-6A98-4F2A-4C9F199BA1DF}"/>
                  </a:ext>
                </a:extLst>
              </p:cNvPr>
              <p:cNvSpPr txBox="1"/>
              <p:nvPr/>
            </p:nvSpPr>
            <p:spPr>
              <a:xfrm>
                <a:off x="9129167" y="5481102"/>
                <a:ext cx="20785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436.3323 rad/s </a:t>
                </a:r>
              </a:p>
            </p:txBody>
          </p:sp>
        </mc:Choice>
        <mc:Fallback>
          <p:sp>
            <p:nvSpPr>
              <p:cNvPr id="82" name="CasellaDiTesto 81">
                <a:extLst>
                  <a:ext uri="{FF2B5EF4-FFF2-40B4-BE49-F238E27FC236}">
                    <a16:creationId xmlns:a16="http://schemas.microsoft.com/office/drawing/2014/main" id="{4672F6E5-3A9B-6A98-4F2A-4C9F199BA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9167" y="5481102"/>
                <a:ext cx="2078510" cy="369332"/>
              </a:xfrm>
              <a:prstGeom prst="rect">
                <a:avLst/>
              </a:prstGeom>
              <a:blipFill>
                <a:blip r:embed="rId9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CasellaDiTesto 82">
                <a:extLst>
                  <a:ext uri="{FF2B5EF4-FFF2-40B4-BE49-F238E27FC236}">
                    <a16:creationId xmlns:a16="http://schemas.microsoft.com/office/drawing/2014/main" id="{F7EFF7F4-D863-ADBF-1AAC-2293336AF5C6}"/>
                  </a:ext>
                </a:extLst>
              </p:cNvPr>
              <p:cNvSpPr txBox="1"/>
              <p:nvPr/>
            </p:nvSpPr>
            <p:spPr>
              <a:xfrm>
                <a:off x="8258395" y="5983134"/>
                <a:ext cx="1929740" cy="479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𝑡𝑖𝑝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den>
                    </m:f>
                  </m:oMath>
                </a14:m>
                <a:r>
                  <a:rPr lang="en-GB" dirty="0"/>
                  <a:t>  = 0.2861 m</a:t>
                </a:r>
              </a:p>
            </p:txBody>
          </p:sp>
        </mc:Choice>
        <mc:Fallback>
          <p:sp>
            <p:nvSpPr>
              <p:cNvPr id="83" name="CasellaDiTesto 82">
                <a:extLst>
                  <a:ext uri="{FF2B5EF4-FFF2-40B4-BE49-F238E27FC236}">
                    <a16:creationId xmlns:a16="http://schemas.microsoft.com/office/drawing/2014/main" id="{F7EFF7F4-D863-ADBF-1AAC-2293336AF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395" y="5983134"/>
                <a:ext cx="1929740" cy="479683"/>
              </a:xfrm>
              <a:prstGeom prst="rect">
                <a:avLst/>
              </a:prstGeom>
              <a:blipFill>
                <a:blip r:embed="rId10"/>
                <a:stretch>
                  <a:fillRect r="-1961" b="-102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96B394A-DDF1-A676-2887-0376E3FD8E0A}"/>
              </a:ext>
            </a:extLst>
          </p:cNvPr>
          <p:cNvSpPr txBox="1"/>
          <p:nvPr/>
        </p:nvSpPr>
        <p:spPr>
          <a:xfrm>
            <a:off x="973777" y="5878286"/>
            <a:ext cx="2005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real values are: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CasellaDiTesto 83">
                <a:extLst>
                  <a:ext uri="{FF2B5EF4-FFF2-40B4-BE49-F238E27FC236}">
                    <a16:creationId xmlns:a16="http://schemas.microsoft.com/office/drawing/2014/main" id="{4A8C6C3C-EAF5-E58D-3450-739F923A2BBD}"/>
                  </a:ext>
                </a:extLst>
              </p:cNvPr>
              <p:cNvSpPr txBox="1"/>
              <p:nvPr/>
            </p:nvSpPr>
            <p:spPr>
              <a:xfrm>
                <a:off x="882956" y="6272075"/>
                <a:ext cx="15549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.2665 </m:t>
                    </m:r>
                  </m:oMath>
                </a14:m>
                <a:r>
                  <a:rPr lang="en-GB" dirty="0"/>
                  <a:t>m</a:t>
                </a:r>
              </a:p>
            </p:txBody>
          </p:sp>
        </mc:Choice>
        <mc:Fallback>
          <p:sp>
            <p:nvSpPr>
              <p:cNvPr id="84" name="CasellaDiTesto 83">
                <a:extLst>
                  <a:ext uri="{FF2B5EF4-FFF2-40B4-BE49-F238E27FC236}">
                    <a16:creationId xmlns:a16="http://schemas.microsoft.com/office/drawing/2014/main" id="{4A8C6C3C-EAF5-E58D-3450-739F923A2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956" y="6272075"/>
                <a:ext cx="1554977" cy="369332"/>
              </a:xfrm>
              <a:prstGeom prst="rect">
                <a:avLst/>
              </a:prstGeom>
              <a:blipFill>
                <a:blip r:embed="rId11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CasellaDiTesto 84">
                <a:extLst>
                  <a:ext uri="{FF2B5EF4-FFF2-40B4-BE49-F238E27FC236}">
                    <a16:creationId xmlns:a16="http://schemas.microsoft.com/office/drawing/2014/main" id="{8E3CA92E-70B1-8989-CFA7-BA819A27D58C}"/>
                  </a:ext>
                </a:extLst>
              </p:cNvPr>
              <p:cNvSpPr txBox="1"/>
              <p:nvPr/>
            </p:nvSpPr>
            <p:spPr>
              <a:xfrm>
                <a:off x="2349339" y="6302529"/>
                <a:ext cx="15549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𝐵𝐹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=0.0071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5" name="CasellaDiTesto 84">
                <a:extLst>
                  <a:ext uri="{FF2B5EF4-FFF2-40B4-BE49-F238E27FC236}">
                    <a16:creationId xmlns:a16="http://schemas.microsoft.com/office/drawing/2014/main" id="{8E3CA92E-70B1-8989-CFA7-BA819A27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339" y="6302529"/>
                <a:ext cx="1554977" cy="276999"/>
              </a:xfrm>
              <a:prstGeom prst="rect">
                <a:avLst/>
              </a:prstGeom>
              <a:blipFill>
                <a:blip r:embed="rId12"/>
                <a:stretch>
                  <a:fillRect l="-2419" t="-9091" r="-1613" b="-409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9B8661C-A811-057D-D41B-47AFEF73F36F}"/>
                  </a:ext>
                </a:extLst>
              </p:cNvPr>
              <p:cNvSpPr txBox="1"/>
              <p:nvPr/>
            </p:nvSpPr>
            <p:spPr>
              <a:xfrm>
                <a:off x="7557722" y="1480122"/>
                <a:ext cx="14742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=1249 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𝐻𝑧</m:t>
                      </m:r>
                    </m:oMath>
                  </m:oMathPara>
                </a14:m>
                <a:endParaRPr lang="en-GB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9B8661C-A811-057D-D41B-47AFEF73F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722" y="1480122"/>
                <a:ext cx="1474250" cy="276999"/>
              </a:xfrm>
              <a:prstGeom prst="rect">
                <a:avLst/>
              </a:prstGeom>
              <a:blipFill>
                <a:blip r:embed="rId13"/>
                <a:stretch>
                  <a:fillRect l="-3419" t="-8696" r="-2564" b="-347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F20AE0B0-6D55-B952-461E-F120F9550E9A}"/>
                  </a:ext>
                </a:extLst>
              </p:cNvPr>
              <p:cNvSpPr txBox="1"/>
              <p:nvPr/>
            </p:nvSpPr>
            <p:spPr>
              <a:xfrm>
                <a:off x="9124330" y="1421347"/>
                <a:ext cx="20833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0.0002 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F20AE0B0-6D55-B952-461E-F120F9550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330" y="1421347"/>
                <a:ext cx="2083347" cy="369332"/>
              </a:xfrm>
              <a:prstGeom prst="rect">
                <a:avLst/>
              </a:prstGeom>
              <a:blipFill>
                <a:blip r:embed="rId1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6D9B4A1E-0D11-816A-176F-8A3CFAA3AA43}"/>
                  </a:ext>
                </a:extLst>
              </p:cNvPr>
              <p:cNvSpPr txBox="1"/>
              <p:nvPr/>
            </p:nvSpPr>
            <p:spPr>
              <a:xfrm>
                <a:off x="7352396" y="449126"/>
                <a:ext cx="1858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𝑑𝑤𝑒𝑙𝑙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0.04 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6D9B4A1E-0D11-816A-176F-8A3CFAA3A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2396" y="449126"/>
                <a:ext cx="1858907" cy="400110"/>
              </a:xfrm>
              <a:prstGeom prst="rect">
                <a:avLst/>
              </a:prstGeom>
              <a:blipFill>
                <a:blip r:embed="rId15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DFB797E0-B0E5-44EA-A96F-A503A6C716F6}"/>
                  </a:ext>
                </a:extLst>
              </p:cNvPr>
              <p:cNvSpPr txBox="1"/>
              <p:nvPr/>
            </p:nvSpPr>
            <p:spPr>
              <a:xfrm>
                <a:off x="9267659" y="466817"/>
                <a:ext cx="1940018" cy="423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𝑐h𝑖𝑟𝑝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66.7</m:t>
                      </m:r>
                      <m:r>
                        <a:rPr lang="en-GB" sz="2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DFB797E0-B0E5-44EA-A96F-A503A6C71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7659" y="466817"/>
                <a:ext cx="1940018" cy="423770"/>
              </a:xfrm>
              <a:prstGeom prst="rect">
                <a:avLst/>
              </a:prstGeom>
              <a:blipFill>
                <a:blip r:embed="rId16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FB869AE1-A5EA-2588-22EB-2F5768B69433}"/>
                  </a:ext>
                </a:extLst>
              </p:cNvPr>
              <p:cNvSpPr txBox="1"/>
              <p:nvPr/>
            </p:nvSpPr>
            <p:spPr>
              <a:xfrm>
                <a:off x="7485949" y="951087"/>
                <a:ext cx="1335109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𝑓𝑓𝑡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FB869AE1-A5EA-2588-22EB-2F5768B69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949" y="951087"/>
                <a:ext cx="1335109" cy="424732"/>
              </a:xfrm>
              <a:prstGeom prst="rect">
                <a:avLst/>
              </a:prstGeom>
              <a:blipFill>
                <a:blip r:embed="rId17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3796BAC9-D7D2-7643-E62F-D515ED3A1702}"/>
                  </a:ext>
                </a:extLst>
              </p:cNvPr>
              <p:cNvSpPr txBox="1"/>
              <p:nvPr/>
            </p:nvSpPr>
            <p:spPr>
              <a:xfrm>
                <a:off x="9916193" y="2458443"/>
                <a:ext cx="8315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=36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3796BAC9-D7D2-7643-E62F-D515ED3A1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6193" y="2458443"/>
                <a:ext cx="831574" cy="276999"/>
              </a:xfrm>
              <a:prstGeom prst="rect">
                <a:avLst/>
              </a:prstGeom>
              <a:blipFill>
                <a:blip r:embed="rId18"/>
                <a:stretch>
                  <a:fillRect l="-2985" r="-5970" b="-13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A779244F-17DA-50E1-AEB7-80866FEA15E0}"/>
                  </a:ext>
                </a:extLst>
              </p:cNvPr>
              <p:cNvSpPr txBox="1"/>
              <p:nvPr/>
            </p:nvSpPr>
            <p:spPr>
              <a:xfrm>
                <a:off x="7557722" y="3353418"/>
                <a:ext cx="1356910" cy="5247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𝑡𝑖𝑝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A779244F-17DA-50E1-AEB7-80866FEA1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722" y="3353418"/>
                <a:ext cx="1356910" cy="524759"/>
              </a:xfrm>
              <a:prstGeom prst="rect">
                <a:avLst/>
              </a:prstGeom>
              <a:blipFill>
                <a:blip r:embed="rId19"/>
                <a:stretch>
                  <a:fillRect l="-2804" t="-4762"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2C5D8D1E-F253-C989-A5EB-A0E97868A9FA}"/>
                  </a:ext>
                </a:extLst>
              </p:cNvPr>
              <p:cNvSpPr txBox="1"/>
              <p:nvPr/>
            </p:nvSpPr>
            <p:spPr>
              <a:xfrm>
                <a:off x="7535263" y="2931249"/>
                <a:ext cx="1837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=7496.3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𝐻𝑧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2C5D8D1E-F253-C989-A5EB-A0E97868A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263" y="2931249"/>
                <a:ext cx="1837234" cy="276999"/>
              </a:xfrm>
              <a:prstGeom prst="rect">
                <a:avLst/>
              </a:prstGeom>
              <a:blipFill>
                <a:blip r:embed="rId20"/>
                <a:stretch>
                  <a:fillRect l="-4138" t="-8696" r="-2759" b="-391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itolo 1">
                <a:extLst>
                  <a:ext uri="{FF2B5EF4-FFF2-40B4-BE49-F238E27FC236}">
                    <a16:creationId xmlns:a16="http://schemas.microsoft.com/office/drawing/2014/main" id="{39F0354E-3DAE-5053-7BE5-04CACE7B28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4515" y="175552"/>
                <a:ext cx="8931762" cy="66210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it-IT" sz="4800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Result f</a:t>
                </a:r>
                <a14:m>
                  <m:oMath xmlns:m="http://schemas.openxmlformats.org/officeDocument/2006/math"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it-IT" sz="4800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DJI Matrix 300</a:t>
                </a:r>
              </a:p>
            </p:txBody>
          </p:sp>
        </mc:Choice>
        <mc:Fallback>
          <p:sp>
            <p:nvSpPr>
              <p:cNvPr id="30" name="Titolo 1">
                <a:extLst>
                  <a:ext uri="{FF2B5EF4-FFF2-40B4-BE49-F238E27FC236}">
                    <a16:creationId xmlns:a16="http://schemas.microsoft.com/office/drawing/2014/main" id="{39F0354E-3DAE-5053-7BE5-04CACE7B2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15" y="175552"/>
                <a:ext cx="8931762" cy="662101"/>
              </a:xfrm>
              <a:prstGeom prst="rect">
                <a:avLst/>
              </a:prstGeom>
              <a:blipFill>
                <a:blip r:embed="rId21"/>
                <a:stretch>
                  <a:fillRect l="-3267" t="-45283" b="-490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16161AA5-55B1-C7A3-1EED-19495230A15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66207" y="922742"/>
            <a:ext cx="5973883" cy="463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660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2AE2F1C-2AEE-5240-8140-58556514C835}"/>
              </a:ext>
            </a:extLst>
          </p:cNvPr>
          <p:cNvSpPr/>
          <p:nvPr/>
        </p:nvSpPr>
        <p:spPr>
          <a:xfrm>
            <a:off x="11565924" y="0"/>
            <a:ext cx="626075" cy="6858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EC2F83D-F030-DE46-B734-3BD3C2A28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8105" y="6055483"/>
            <a:ext cx="802517" cy="802517"/>
          </a:xfrm>
          <a:prstGeom prst="rect">
            <a:avLst/>
          </a:prstGeom>
          <a:effectLst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4C45B992-58E4-2ACC-32E4-6CD838476435}"/>
                  </a:ext>
                </a:extLst>
              </p:cNvPr>
              <p:cNvSpPr txBox="1"/>
              <p:nvPr/>
            </p:nvSpPr>
            <p:spPr>
              <a:xfrm>
                <a:off x="7650909" y="2486157"/>
                <a:ext cx="716670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4C45B992-58E4-2ACC-32E4-6CD838476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909" y="2486157"/>
                <a:ext cx="716670" cy="299249"/>
              </a:xfrm>
              <a:prstGeom prst="rect">
                <a:avLst/>
              </a:prstGeom>
              <a:blipFill>
                <a:blip r:embed="rId3"/>
                <a:stretch>
                  <a:fillRect l="-3448" r="-5172" b="-2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38250BAD-A9D6-59F6-81FE-828D43A4FCE0}"/>
                  </a:ext>
                </a:extLst>
              </p:cNvPr>
              <p:cNvSpPr txBox="1"/>
              <p:nvPr/>
            </p:nvSpPr>
            <p:spPr>
              <a:xfrm>
                <a:off x="9826781" y="2908839"/>
                <a:ext cx="15549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𝐵𝐹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=0.0042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38250BAD-A9D6-59F6-81FE-828D43A4F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6781" y="2908839"/>
                <a:ext cx="1554977" cy="276999"/>
              </a:xfrm>
              <a:prstGeom prst="rect">
                <a:avLst/>
              </a:prstGeom>
              <a:blipFill>
                <a:blip r:embed="rId4"/>
                <a:stretch>
                  <a:fillRect l="-3226" t="-4167" r="-1613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FC55B4F6-2A10-3B50-BBA0-2C18F85FDA9A}"/>
                  </a:ext>
                </a:extLst>
              </p:cNvPr>
              <p:cNvSpPr txBox="1"/>
              <p:nvPr/>
            </p:nvSpPr>
            <p:spPr>
              <a:xfrm>
                <a:off x="7559395" y="4039693"/>
                <a:ext cx="1891993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𝑡𝑖𝑝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=41.617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FC55B4F6-2A10-3B50-BBA0-2C18F85FD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395" y="4039693"/>
                <a:ext cx="1891993" cy="298415"/>
              </a:xfrm>
              <a:prstGeom prst="rect">
                <a:avLst/>
              </a:prstGeom>
              <a:blipFill>
                <a:blip r:embed="rId5"/>
                <a:stretch>
                  <a:fillRect l="-1342" t="-8333" r="-1342" b="-291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96EFA7E4-9885-57AE-7022-0D449401F764}"/>
              </a:ext>
            </a:extLst>
          </p:cNvPr>
          <p:cNvSpPr txBox="1"/>
          <p:nvPr/>
        </p:nvSpPr>
        <p:spPr>
          <a:xfrm>
            <a:off x="7485949" y="1989806"/>
            <a:ext cx="199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Features extracted: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BFCB5E49-E7F4-D996-8E69-28A29447F61D}"/>
                  </a:ext>
                </a:extLst>
              </p:cNvPr>
              <p:cNvSpPr txBox="1"/>
              <p:nvPr/>
            </p:nvSpPr>
            <p:spPr>
              <a:xfrm>
                <a:off x="7722150" y="4822119"/>
                <a:ext cx="7466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BFCB5E49-E7F4-D996-8E69-28A29447F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150" y="4822119"/>
                <a:ext cx="746679" cy="276999"/>
              </a:xfrm>
              <a:prstGeom prst="rect">
                <a:avLst/>
              </a:prstGeom>
              <a:blipFill>
                <a:blip r:embed="rId6"/>
                <a:stretch>
                  <a:fillRect l="-6780" r="-6780" b="-13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CasellaDiTesto 80">
                <a:extLst>
                  <a:ext uri="{FF2B5EF4-FFF2-40B4-BE49-F238E27FC236}">
                    <a16:creationId xmlns:a16="http://schemas.microsoft.com/office/drawing/2014/main" id="{AC07B756-EB39-459F-F2CA-E612C10A0071}"/>
                  </a:ext>
                </a:extLst>
              </p:cNvPr>
              <p:cNvSpPr txBox="1"/>
              <p:nvPr/>
            </p:nvSpPr>
            <p:spPr>
              <a:xfrm>
                <a:off x="7209210" y="5387755"/>
                <a:ext cx="1831334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𝑡𝑖𝑝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1" name="CasellaDiTesto 80">
                <a:extLst>
                  <a:ext uri="{FF2B5EF4-FFF2-40B4-BE49-F238E27FC236}">
                    <a16:creationId xmlns:a16="http://schemas.microsoft.com/office/drawing/2014/main" id="{AC07B756-EB39-459F-F2CA-E612C10A0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210" y="5387755"/>
                <a:ext cx="1831334" cy="390748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ABE364D-A859-B47E-B7F9-B9CA3AF27B10}"/>
                  </a:ext>
                </a:extLst>
              </p:cNvPr>
              <p:cNvSpPr txBox="1"/>
              <p:nvPr/>
            </p:nvSpPr>
            <p:spPr>
              <a:xfrm>
                <a:off x="9200471" y="4721005"/>
                <a:ext cx="1174809" cy="56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𝐵𝐹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ABE364D-A859-B47E-B7F9-B9CA3AF27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0471" y="4721005"/>
                <a:ext cx="1174809" cy="567207"/>
              </a:xfrm>
              <a:prstGeom prst="rect">
                <a:avLst/>
              </a:prstGeom>
              <a:blipFill>
                <a:blip r:embed="rId8"/>
                <a:stretch>
                  <a:fillRect l="-4301" t="-4348" r="-1075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CasellaDiTesto 81">
                <a:extLst>
                  <a:ext uri="{FF2B5EF4-FFF2-40B4-BE49-F238E27FC236}">
                    <a16:creationId xmlns:a16="http://schemas.microsoft.com/office/drawing/2014/main" id="{4672F6E5-3A9B-6A98-4F2A-4C9F199BA1DF}"/>
                  </a:ext>
                </a:extLst>
              </p:cNvPr>
              <p:cNvSpPr txBox="1"/>
              <p:nvPr/>
            </p:nvSpPr>
            <p:spPr>
              <a:xfrm>
                <a:off x="9129167" y="5481102"/>
                <a:ext cx="20202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747.9983  rad/s </a:t>
                </a:r>
              </a:p>
            </p:txBody>
          </p:sp>
        </mc:Choice>
        <mc:Fallback>
          <p:sp>
            <p:nvSpPr>
              <p:cNvPr id="82" name="CasellaDiTesto 81">
                <a:extLst>
                  <a:ext uri="{FF2B5EF4-FFF2-40B4-BE49-F238E27FC236}">
                    <a16:creationId xmlns:a16="http://schemas.microsoft.com/office/drawing/2014/main" id="{4672F6E5-3A9B-6A98-4F2A-4C9F199BA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9167" y="5481102"/>
                <a:ext cx="2020232" cy="369332"/>
              </a:xfrm>
              <a:prstGeom prst="rect">
                <a:avLst/>
              </a:prstGeom>
              <a:blipFill>
                <a:blip r:embed="rId9"/>
                <a:stretch>
                  <a:fillRect t="-6667" r="-5031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CasellaDiTesto 82">
                <a:extLst>
                  <a:ext uri="{FF2B5EF4-FFF2-40B4-BE49-F238E27FC236}">
                    <a16:creationId xmlns:a16="http://schemas.microsoft.com/office/drawing/2014/main" id="{F7EFF7F4-D863-ADBF-1AAC-2293336AF5C6}"/>
                  </a:ext>
                </a:extLst>
              </p:cNvPr>
              <p:cNvSpPr txBox="1"/>
              <p:nvPr/>
            </p:nvSpPr>
            <p:spPr>
              <a:xfrm>
                <a:off x="8258395" y="5983134"/>
                <a:ext cx="1929740" cy="479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𝑡𝑖𝑝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den>
                    </m:f>
                  </m:oMath>
                </a14:m>
                <a:r>
                  <a:rPr lang="en-GB" dirty="0"/>
                  <a:t>  = 0.0556 m</a:t>
                </a:r>
              </a:p>
            </p:txBody>
          </p:sp>
        </mc:Choice>
        <mc:Fallback>
          <p:sp>
            <p:nvSpPr>
              <p:cNvPr id="83" name="CasellaDiTesto 82">
                <a:extLst>
                  <a:ext uri="{FF2B5EF4-FFF2-40B4-BE49-F238E27FC236}">
                    <a16:creationId xmlns:a16="http://schemas.microsoft.com/office/drawing/2014/main" id="{F7EFF7F4-D863-ADBF-1AAC-2293336AF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395" y="5983134"/>
                <a:ext cx="1929740" cy="479683"/>
              </a:xfrm>
              <a:prstGeom prst="rect">
                <a:avLst/>
              </a:prstGeom>
              <a:blipFill>
                <a:blip r:embed="rId10"/>
                <a:stretch>
                  <a:fillRect r="-1961" b="-102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96B394A-DDF1-A676-2887-0376E3FD8E0A}"/>
              </a:ext>
            </a:extLst>
          </p:cNvPr>
          <p:cNvSpPr txBox="1"/>
          <p:nvPr/>
        </p:nvSpPr>
        <p:spPr>
          <a:xfrm>
            <a:off x="973777" y="5878286"/>
            <a:ext cx="2005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real values are: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CasellaDiTesto 83">
                <a:extLst>
                  <a:ext uri="{FF2B5EF4-FFF2-40B4-BE49-F238E27FC236}">
                    <a16:creationId xmlns:a16="http://schemas.microsoft.com/office/drawing/2014/main" id="{4A8C6C3C-EAF5-E58D-3450-739F923A2BBD}"/>
                  </a:ext>
                </a:extLst>
              </p:cNvPr>
              <p:cNvSpPr txBox="1"/>
              <p:nvPr/>
            </p:nvSpPr>
            <p:spPr>
              <a:xfrm>
                <a:off x="973777" y="6267648"/>
                <a:ext cx="11986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.05 </m:t>
                    </m:r>
                  </m:oMath>
                </a14:m>
                <a:r>
                  <a:rPr lang="en-GB" dirty="0"/>
                  <a:t>m</a:t>
                </a:r>
              </a:p>
            </p:txBody>
          </p:sp>
        </mc:Choice>
        <mc:Fallback>
          <p:sp>
            <p:nvSpPr>
              <p:cNvPr id="84" name="CasellaDiTesto 83">
                <a:extLst>
                  <a:ext uri="{FF2B5EF4-FFF2-40B4-BE49-F238E27FC236}">
                    <a16:creationId xmlns:a16="http://schemas.microsoft.com/office/drawing/2014/main" id="{4A8C6C3C-EAF5-E58D-3450-739F923A2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777" y="6267648"/>
                <a:ext cx="1198625" cy="369332"/>
              </a:xfrm>
              <a:prstGeom prst="rect">
                <a:avLst/>
              </a:prstGeom>
              <a:blipFill>
                <a:blip r:embed="rId11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CasellaDiTesto 84">
                <a:extLst>
                  <a:ext uri="{FF2B5EF4-FFF2-40B4-BE49-F238E27FC236}">
                    <a16:creationId xmlns:a16="http://schemas.microsoft.com/office/drawing/2014/main" id="{8E3CA92E-70B1-8989-CFA7-BA819A27D58C}"/>
                  </a:ext>
                </a:extLst>
              </p:cNvPr>
              <p:cNvSpPr txBox="1"/>
              <p:nvPr/>
            </p:nvSpPr>
            <p:spPr>
              <a:xfrm>
                <a:off x="2349339" y="6302529"/>
                <a:ext cx="15549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𝐵𝐹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=0.0043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5" name="CasellaDiTesto 84">
                <a:extLst>
                  <a:ext uri="{FF2B5EF4-FFF2-40B4-BE49-F238E27FC236}">
                    <a16:creationId xmlns:a16="http://schemas.microsoft.com/office/drawing/2014/main" id="{8E3CA92E-70B1-8989-CFA7-BA819A27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339" y="6302529"/>
                <a:ext cx="1554977" cy="276999"/>
              </a:xfrm>
              <a:prstGeom prst="rect">
                <a:avLst/>
              </a:prstGeom>
              <a:blipFill>
                <a:blip r:embed="rId12"/>
                <a:stretch>
                  <a:fillRect l="-2419" t="-9091" r="-1613" b="-409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9B8661C-A811-057D-D41B-47AFEF73F36F}"/>
                  </a:ext>
                </a:extLst>
              </p:cNvPr>
              <p:cNvSpPr txBox="1"/>
              <p:nvPr/>
            </p:nvSpPr>
            <p:spPr>
              <a:xfrm>
                <a:off x="7557722" y="1480122"/>
                <a:ext cx="14742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=1249 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𝐻𝑧</m:t>
                      </m:r>
                    </m:oMath>
                  </m:oMathPara>
                </a14:m>
                <a:endParaRPr lang="en-GB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9B8661C-A811-057D-D41B-47AFEF73F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722" y="1480122"/>
                <a:ext cx="1474250" cy="276999"/>
              </a:xfrm>
              <a:prstGeom prst="rect">
                <a:avLst/>
              </a:prstGeom>
              <a:blipFill>
                <a:blip r:embed="rId13"/>
                <a:stretch>
                  <a:fillRect l="-3419" t="-8696" r="-2564" b="-347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F20AE0B0-6D55-B952-461E-F120F9550E9A}"/>
                  </a:ext>
                </a:extLst>
              </p:cNvPr>
              <p:cNvSpPr txBox="1"/>
              <p:nvPr/>
            </p:nvSpPr>
            <p:spPr>
              <a:xfrm>
                <a:off x="9124330" y="1421347"/>
                <a:ext cx="20833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0.0002 </m:t>
                      </m:r>
                      <m:r>
                        <a:rPr lang="it-IT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F20AE0B0-6D55-B952-461E-F120F9550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330" y="1421347"/>
                <a:ext cx="2083347" cy="369332"/>
              </a:xfrm>
              <a:prstGeom prst="rect">
                <a:avLst/>
              </a:prstGeom>
              <a:blipFill>
                <a:blip r:embed="rId1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6D9B4A1E-0D11-816A-176F-8A3CFAA3AA43}"/>
                  </a:ext>
                </a:extLst>
              </p:cNvPr>
              <p:cNvSpPr txBox="1"/>
              <p:nvPr/>
            </p:nvSpPr>
            <p:spPr>
              <a:xfrm>
                <a:off x="7352396" y="449126"/>
                <a:ext cx="1858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𝑑𝑤𝑒𝑙𝑙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0.04 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6D9B4A1E-0D11-816A-176F-8A3CFAA3A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2396" y="449126"/>
                <a:ext cx="1858907" cy="400110"/>
              </a:xfrm>
              <a:prstGeom prst="rect">
                <a:avLst/>
              </a:prstGeom>
              <a:blipFill>
                <a:blip r:embed="rId15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DFB797E0-B0E5-44EA-A96F-A503A6C716F6}"/>
                  </a:ext>
                </a:extLst>
              </p:cNvPr>
              <p:cNvSpPr txBox="1"/>
              <p:nvPr/>
            </p:nvSpPr>
            <p:spPr>
              <a:xfrm>
                <a:off x="9267659" y="466817"/>
                <a:ext cx="1940018" cy="423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𝑐h𝑖𝑟𝑝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66.7</m:t>
                      </m:r>
                      <m:r>
                        <a:rPr lang="en-GB" sz="2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DFB797E0-B0E5-44EA-A96F-A503A6C71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7659" y="466817"/>
                <a:ext cx="1940018" cy="423770"/>
              </a:xfrm>
              <a:prstGeom prst="rect">
                <a:avLst/>
              </a:prstGeom>
              <a:blipFill>
                <a:blip r:embed="rId16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FB869AE1-A5EA-2588-22EB-2F5768B69433}"/>
                  </a:ext>
                </a:extLst>
              </p:cNvPr>
              <p:cNvSpPr txBox="1"/>
              <p:nvPr/>
            </p:nvSpPr>
            <p:spPr>
              <a:xfrm>
                <a:off x="7485949" y="951087"/>
                <a:ext cx="1335109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𝑓𝑓𝑡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FB869AE1-A5EA-2588-22EB-2F5768B69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949" y="951087"/>
                <a:ext cx="1335109" cy="424732"/>
              </a:xfrm>
              <a:prstGeom prst="rect">
                <a:avLst/>
              </a:prstGeom>
              <a:blipFill>
                <a:blip r:embed="rId17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3796BAC9-D7D2-7643-E62F-D515ED3A1702}"/>
                  </a:ext>
                </a:extLst>
              </p:cNvPr>
              <p:cNvSpPr txBox="1"/>
              <p:nvPr/>
            </p:nvSpPr>
            <p:spPr>
              <a:xfrm>
                <a:off x="9916193" y="2458443"/>
                <a:ext cx="8315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=21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3796BAC9-D7D2-7643-E62F-D515ED3A1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6193" y="2458443"/>
                <a:ext cx="831574" cy="276999"/>
              </a:xfrm>
              <a:prstGeom prst="rect">
                <a:avLst/>
              </a:prstGeom>
              <a:blipFill>
                <a:blip r:embed="rId18"/>
                <a:stretch>
                  <a:fillRect l="-2985" r="-5970" b="-13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A779244F-17DA-50E1-AEB7-80866FEA15E0}"/>
                  </a:ext>
                </a:extLst>
              </p:cNvPr>
              <p:cNvSpPr txBox="1"/>
              <p:nvPr/>
            </p:nvSpPr>
            <p:spPr>
              <a:xfrm>
                <a:off x="7557722" y="3353418"/>
                <a:ext cx="1356910" cy="5247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𝑡𝑖𝑝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A779244F-17DA-50E1-AEB7-80866FEA1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722" y="3353418"/>
                <a:ext cx="1356910" cy="524759"/>
              </a:xfrm>
              <a:prstGeom prst="rect">
                <a:avLst/>
              </a:prstGeom>
              <a:blipFill>
                <a:blip r:embed="rId19"/>
                <a:stretch>
                  <a:fillRect l="-2804" t="-4762"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2C5D8D1E-F253-C989-A5EB-A0E97868A9FA}"/>
                  </a:ext>
                </a:extLst>
              </p:cNvPr>
              <p:cNvSpPr txBox="1"/>
              <p:nvPr/>
            </p:nvSpPr>
            <p:spPr>
              <a:xfrm>
                <a:off x="7535263" y="2931249"/>
                <a:ext cx="17859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2498.8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𝐻𝑧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2C5D8D1E-F253-C989-A5EB-A0E97868A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263" y="2931249"/>
                <a:ext cx="1785937" cy="276999"/>
              </a:xfrm>
              <a:prstGeom prst="rect">
                <a:avLst/>
              </a:prstGeom>
              <a:blipFill>
                <a:blip r:embed="rId20"/>
                <a:stretch>
                  <a:fillRect l="-4255" r="-2837" b="-347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itolo 1">
                <a:extLst>
                  <a:ext uri="{FF2B5EF4-FFF2-40B4-BE49-F238E27FC236}">
                    <a16:creationId xmlns:a16="http://schemas.microsoft.com/office/drawing/2014/main" id="{8D809DD9-E38C-6F07-D832-5F3DB2360C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4515" y="175552"/>
                <a:ext cx="8931762" cy="66210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it-IT" sz="4800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Result f</a:t>
                </a:r>
                <a14:m>
                  <m:oMath xmlns:m="http://schemas.openxmlformats.org/officeDocument/2006/math"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it-IT" sz="4800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DJI </a:t>
                </a:r>
                <a:r>
                  <a:rPr lang="it-IT" sz="4800" dirty="0" err="1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Panthom</a:t>
                </a:r>
                <a:r>
                  <a:rPr lang="it-IT" sz="4800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4</a:t>
                </a:r>
              </a:p>
            </p:txBody>
          </p:sp>
        </mc:Choice>
        <mc:Fallback>
          <p:sp>
            <p:nvSpPr>
              <p:cNvPr id="30" name="Titolo 1">
                <a:extLst>
                  <a:ext uri="{FF2B5EF4-FFF2-40B4-BE49-F238E27FC236}">
                    <a16:creationId xmlns:a16="http://schemas.microsoft.com/office/drawing/2014/main" id="{8D809DD9-E38C-6F07-D832-5F3DB2360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15" y="175552"/>
                <a:ext cx="8931762" cy="662101"/>
              </a:xfrm>
              <a:prstGeom prst="rect">
                <a:avLst/>
              </a:prstGeom>
              <a:blipFill>
                <a:blip r:embed="rId21"/>
                <a:stretch>
                  <a:fillRect l="-3267" t="-45283" b="-490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72F0B8B4-7A48-1EF6-65E5-11F889AB918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41622" y="1217105"/>
            <a:ext cx="5458944" cy="428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79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olo 1">
                <a:extLst>
                  <a:ext uri="{FF2B5EF4-FFF2-40B4-BE49-F238E27FC236}">
                    <a16:creationId xmlns:a16="http://schemas.microsoft.com/office/drawing/2014/main" id="{19A8E12C-B610-9B41-874C-A8978BA556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388" y="294385"/>
                <a:ext cx="8931762" cy="66210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it-IT" sz="4800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Result </a:t>
                </a:r>
                <a14:m>
                  <m:oMath xmlns:m="http://schemas.openxmlformats.org/officeDocument/2006/math">
                    <m:r>
                      <a:rPr lang="en-GB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it-IT" sz="480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helic</m:t>
                    </m:r>
                    <m:r>
                      <m:rPr>
                        <m:nor/>
                      </m:rPr>
                      <a:rPr lang="it-IT" sz="480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. </m:t>
                    </m:r>
                    <m:r>
                      <m:rPr>
                        <m:nor/>
                      </m:rPr>
                      <a:rPr lang="it-IT" sz="480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drones</m:t>
                    </m:r>
                  </m:oMath>
                </a14:m>
                <a:endParaRPr lang="it-IT" sz="48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" name="Titolo 1">
                <a:extLst>
                  <a:ext uri="{FF2B5EF4-FFF2-40B4-BE49-F238E27FC236}">
                    <a16:creationId xmlns:a16="http://schemas.microsoft.com/office/drawing/2014/main" id="{19A8E12C-B610-9B41-874C-A8978BA55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88" y="294385"/>
                <a:ext cx="8931762" cy="662101"/>
              </a:xfrm>
              <a:prstGeom prst="rect">
                <a:avLst/>
              </a:prstGeom>
              <a:blipFill>
                <a:blip r:embed="rId2"/>
                <a:stretch>
                  <a:fillRect l="-3125" t="-45283" b="-490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tangolo 4">
            <a:extLst>
              <a:ext uri="{FF2B5EF4-FFF2-40B4-BE49-F238E27FC236}">
                <a16:creationId xmlns:a16="http://schemas.microsoft.com/office/drawing/2014/main" id="{A2AE2F1C-2AEE-5240-8140-58556514C835}"/>
              </a:ext>
            </a:extLst>
          </p:cNvPr>
          <p:cNvSpPr/>
          <p:nvPr/>
        </p:nvSpPr>
        <p:spPr>
          <a:xfrm>
            <a:off x="11565924" y="0"/>
            <a:ext cx="626075" cy="6858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EC2F83D-F030-DE46-B734-3BD3C2A28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8105" y="6055483"/>
            <a:ext cx="802517" cy="802517"/>
          </a:xfrm>
          <a:prstGeom prst="rect">
            <a:avLst/>
          </a:prstGeom>
          <a:effectLst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B1B7708B-B270-B55A-6D1D-1D1AD34D8973}"/>
                  </a:ext>
                </a:extLst>
              </p:cNvPr>
              <p:cNvSpPr txBox="1"/>
              <p:nvPr/>
            </p:nvSpPr>
            <p:spPr>
              <a:xfrm>
                <a:off x="5670672" y="1631438"/>
                <a:ext cx="18496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80.53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B1B7708B-B270-B55A-6D1D-1D1AD34D8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672" y="1631438"/>
                <a:ext cx="1849674" cy="400110"/>
              </a:xfrm>
              <a:prstGeom prst="rect">
                <a:avLst/>
              </a:prstGeom>
              <a:blipFill>
                <a:blip r:embed="rId4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E3F6C56D-D7C2-5530-D561-9477A25A3D8B}"/>
                  </a:ext>
                </a:extLst>
              </p:cNvPr>
              <p:cNvSpPr txBox="1"/>
              <p:nvPr/>
            </p:nvSpPr>
            <p:spPr>
              <a:xfrm>
                <a:off x="9254306" y="1573561"/>
                <a:ext cx="207412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0.15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E3F6C56D-D7C2-5530-D561-9477A25A3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306" y="1573561"/>
                <a:ext cx="2074124" cy="400110"/>
              </a:xfrm>
              <a:prstGeom prst="rect">
                <a:avLst/>
              </a:prstGeom>
              <a:blipFill>
                <a:blip r:embed="rId5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DA821D65-8246-9782-DD2B-DE13ADA30146}"/>
                  </a:ext>
                </a:extLst>
              </p:cNvPr>
              <p:cNvSpPr txBox="1"/>
              <p:nvPr/>
            </p:nvSpPr>
            <p:spPr>
              <a:xfrm>
                <a:off x="2518663" y="1764019"/>
                <a:ext cx="1858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𝑑𝑤𝑒𝑙𝑙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0.08 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DA821D65-8246-9782-DD2B-DE13ADA30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8663" y="1764019"/>
                <a:ext cx="1858907" cy="400110"/>
              </a:xfrm>
              <a:prstGeom prst="rect">
                <a:avLst/>
              </a:prstGeom>
              <a:blipFill>
                <a:blip r:embed="rId6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7020F52-8FD9-4798-E7A8-878B1DBAD582}"/>
                  </a:ext>
                </a:extLst>
              </p:cNvPr>
              <p:cNvSpPr txBox="1"/>
              <p:nvPr/>
            </p:nvSpPr>
            <p:spPr>
              <a:xfrm>
                <a:off x="269388" y="1212450"/>
                <a:ext cx="37594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By decreasing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𝐵𝐹</m:t>
                        </m:r>
                      </m:sub>
                    </m:sSub>
                  </m:oMath>
                </a14:m>
                <a:r>
                  <a:rPr lang="en-GB" dirty="0"/>
                  <a:t>, so the dwell time: </a:t>
                </a:r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7020F52-8FD9-4798-E7A8-878B1DBAD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88" y="1212450"/>
                <a:ext cx="3759427" cy="369332"/>
              </a:xfrm>
              <a:prstGeom prst="rect">
                <a:avLst/>
              </a:prstGeom>
              <a:blipFill>
                <a:blip r:embed="rId7"/>
                <a:stretch>
                  <a:fillRect l="-1347" t="-6667" r="-337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2E2FB281-2E4B-9BDB-8879-47F3B7627EFB}"/>
                  </a:ext>
                </a:extLst>
              </p:cNvPr>
              <p:cNvSpPr txBox="1"/>
              <p:nvPr/>
            </p:nvSpPr>
            <p:spPr>
              <a:xfrm>
                <a:off x="7843328" y="1596498"/>
                <a:ext cx="15147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𝑎𝑧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14.4°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2E2FB281-2E4B-9BDB-8879-47F3B7627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328" y="1596498"/>
                <a:ext cx="1514710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7FA376E2-C901-4357-6546-7A7214290931}"/>
              </a:ext>
            </a:extLst>
          </p:cNvPr>
          <p:cNvSpPr txBox="1"/>
          <p:nvPr/>
        </p:nvSpPr>
        <p:spPr>
          <a:xfrm>
            <a:off x="5698110" y="1160707"/>
            <a:ext cx="95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Follows: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8B03C5B6-1A21-134F-0A2B-BA597E507C9F}"/>
                  </a:ext>
                </a:extLst>
              </p:cNvPr>
              <p:cNvSpPr txBox="1"/>
              <p:nvPr/>
            </p:nvSpPr>
            <p:spPr>
              <a:xfrm>
                <a:off x="207305" y="1764019"/>
                <a:ext cx="15348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𝐵𝐹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8B03C5B6-1A21-134F-0A2B-BA597E507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05" y="1764019"/>
                <a:ext cx="153488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E40487C9-95BC-BF66-578E-1024E4D417AE}"/>
                  </a:ext>
                </a:extLst>
              </p:cNvPr>
              <p:cNvSpPr txBox="1"/>
              <p:nvPr/>
            </p:nvSpPr>
            <p:spPr>
              <a:xfrm>
                <a:off x="207305" y="2188787"/>
                <a:ext cx="15348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𝐵𝐹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E40487C9-95BC-BF66-578E-1024E4D41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05" y="2188787"/>
                <a:ext cx="153488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CasellaDiTesto 40">
                <a:extLst>
                  <a:ext uri="{FF2B5EF4-FFF2-40B4-BE49-F238E27FC236}">
                    <a16:creationId xmlns:a16="http://schemas.microsoft.com/office/drawing/2014/main" id="{AEA919BA-2F13-CCDF-FE34-9471E8BC29BB}"/>
                  </a:ext>
                </a:extLst>
              </p:cNvPr>
              <p:cNvSpPr txBox="1"/>
              <p:nvPr/>
            </p:nvSpPr>
            <p:spPr>
              <a:xfrm>
                <a:off x="207305" y="2613555"/>
                <a:ext cx="15348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𝐵𝐹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1" name="CasellaDiTesto 40">
                <a:extLst>
                  <a:ext uri="{FF2B5EF4-FFF2-40B4-BE49-F238E27FC236}">
                    <a16:creationId xmlns:a16="http://schemas.microsoft.com/office/drawing/2014/main" id="{AEA919BA-2F13-CCDF-FE34-9471E8BC2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05" y="2613555"/>
                <a:ext cx="153488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FF69E817-DA31-F670-B510-D5378599F7A6}"/>
                  </a:ext>
                </a:extLst>
              </p:cNvPr>
              <p:cNvSpPr txBox="1"/>
              <p:nvPr/>
            </p:nvSpPr>
            <p:spPr>
              <a:xfrm>
                <a:off x="2526844" y="2153421"/>
                <a:ext cx="1858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𝑑𝑤𝑒𝑙𝑙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0.06 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FF69E817-DA31-F670-B510-D5378599F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844" y="2153421"/>
                <a:ext cx="1858907" cy="400110"/>
              </a:xfrm>
              <a:prstGeom prst="rect">
                <a:avLst/>
              </a:prstGeom>
              <a:blipFill>
                <a:blip r:embed="rId12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CasellaDiTesto 42">
                <a:extLst>
                  <a:ext uri="{FF2B5EF4-FFF2-40B4-BE49-F238E27FC236}">
                    <a16:creationId xmlns:a16="http://schemas.microsoft.com/office/drawing/2014/main" id="{7C64057D-B3AD-6F36-0DF7-472FD086A59E}"/>
                  </a:ext>
                </a:extLst>
              </p:cNvPr>
              <p:cNvSpPr txBox="1"/>
              <p:nvPr/>
            </p:nvSpPr>
            <p:spPr>
              <a:xfrm>
                <a:off x="2526844" y="2590832"/>
                <a:ext cx="1858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𝑑𝑤𝑒𝑙𝑙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0.04 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3" name="CasellaDiTesto 42">
                <a:extLst>
                  <a:ext uri="{FF2B5EF4-FFF2-40B4-BE49-F238E27FC236}">
                    <a16:creationId xmlns:a16="http://schemas.microsoft.com/office/drawing/2014/main" id="{7C64057D-B3AD-6F36-0DF7-472FD086A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844" y="2590832"/>
                <a:ext cx="1858907" cy="400110"/>
              </a:xfrm>
              <a:prstGeom prst="rect">
                <a:avLst/>
              </a:prstGeom>
              <a:blipFill>
                <a:blip r:embed="rId13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5B416F74-2C11-C0B4-C2ED-2E1F5BBDED52}"/>
                  </a:ext>
                </a:extLst>
              </p:cNvPr>
              <p:cNvSpPr txBox="1"/>
              <p:nvPr/>
            </p:nvSpPr>
            <p:spPr>
              <a:xfrm>
                <a:off x="5670672" y="2084637"/>
                <a:ext cx="17070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45.3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5B416F74-2C11-C0B4-C2ED-2E1F5BBDE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672" y="2084637"/>
                <a:ext cx="1707006" cy="400110"/>
              </a:xfrm>
              <a:prstGeom prst="rect">
                <a:avLst/>
              </a:prstGeom>
              <a:blipFill>
                <a:blip r:embed="rId14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CasellaDiTesto 54">
                <a:extLst>
                  <a:ext uri="{FF2B5EF4-FFF2-40B4-BE49-F238E27FC236}">
                    <a16:creationId xmlns:a16="http://schemas.microsoft.com/office/drawing/2014/main" id="{9F05429F-F563-1C98-2C96-7B58E1AAE95B}"/>
                  </a:ext>
                </a:extLst>
              </p:cNvPr>
              <p:cNvSpPr txBox="1"/>
              <p:nvPr/>
            </p:nvSpPr>
            <p:spPr>
              <a:xfrm>
                <a:off x="7843328" y="2102684"/>
                <a:ext cx="15147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𝑎𝑧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10.8°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55" name="CasellaDiTesto 54">
                <a:extLst>
                  <a:ext uri="{FF2B5EF4-FFF2-40B4-BE49-F238E27FC236}">
                    <a16:creationId xmlns:a16="http://schemas.microsoft.com/office/drawing/2014/main" id="{9F05429F-F563-1C98-2C96-7B58E1AAE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328" y="2102684"/>
                <a:ext cx="1514710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CasellaDiTesto 55">
                <a:extLst>
                  <a:ext uri="{FF2B5EF4-FFF2-40B4-BE49-F238E27FC236}">
                    <a16:creationId xmlns:a16="http://schemas.microsoft.com/office/drawing/2014/main" id="{711C2FB4-1AA7-486F-88CE-46BFE86529C1}"/>
                  </a:ext>
                </a:extLst>
              </p:cNvPr>
              <p:cNvSpPr txBox="1"/>
              <p:nvPr/>
            </p:nvSpPr>
            <p:spPr>
              <a:xfrm>
                <a:off x="9268025" y="2104707"/>
                <a:ext cx="207412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56" name="CasellaDiTesto 55">
                <a:extLst>
                  <a:ext uri="{FF2B5EF4-FFF2-40B4-BE49-F238E27FC236}">
                    <a16:creationId xmlns:a16="http://schemas.microsoft.com/office/drawing/2014/main" id="{711C2FB4-1AA7-486F-88CE-46BFE8652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8025" y="2104707"/>
                <a:ext cx="2074124" cy="400110"/>
              </a:xfrm>
              <a:prstGeom prst="rect">
                <a:avLst/>
              </a:prstGeom>
              <a:blipFill>
                <a:blip r:embed="rId16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8252CBE6-8D26-F321-F9AE-11AD49B4DAA5}"/>
                  </a:ext>
                </a:extLst>
              </p:cNvPr>
              <p:cNvSpPr txBox="1"/>
              <p:nvPr/>
            </p:nvSpPr>
            <p:spPr>
              <a:xfrm>
                <a:off x="5656953" y="2593941"/>
                <a:ext cx="18496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20.13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8252CBE6-8D26-F321-F9AE-11AD49B4D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953" y="2593941"/>
                <a:ext cx="1849674" cy="400110"/>
              </a:xfrm>
              <a:prstGeom prst="rect">
                <a:avLst/>
              </a:prstGeom>
              <a:blipFill>
                <a:blip r:embed="rId17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CasellaDiTesto 57">
                <a:extLst>
                  <a:ext uri="{FF2B5EF4-FFF2-40B4-BE49-F238E27FC236}">
                    <a16:creationId xmlns:a16="http://schemas.microsoft.com/office/drawing/2014/main" id="{1BE46DE8-904B-57A6-0C3D-22E3B4994CB5}"/>
                  </a:ext>
                </a:extLst>
              </p:cNvPr>
              <p:cNvSpPr txBox="1"/>
              <p:nvPr/>
            </p:nvSpPr>
            <p:spPr>
              <a:xfrm>
                <a:off x="7829609" y="2611988"/>
                <a:ext cx="13720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𝑎𝑧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7.2°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58" name="CasellaDiTesto 57">
                <a:extLst>
                  <a:ext uri="{FF2B5EF4-FFF2-40B4-BE49-F238E27FC236}">
                    <a16:creationId xmlns:a16="http://schemas.microsoft.com/office/drawing/2014/main" id="{1BE46DE8-904B-57A6-0C3D-22E3B4994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9609" y="2611988"/>
                <a:ext cx="1372042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85FAC6B2-B83C-5B70-12E6-FB004F695CAC}"/>
                  </a:ext>
                </a:extLst>
              </p:cNvPr>
              <p:cNvSpPr txBox="1"/>
              <p:nvPr/>
            </p:nvSpPr>
            <p:spPr>
              <a:xfrm>
                <a:off x="9254306" y="2614011"/>
                <a:ext cx="207412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0.3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85FAC6B2-B83C-5B70-12E6-FB004F695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306" y="2614011"/>
                <a:ext cx="2074124" cy="400110"/>
              </a:xfrm>
              <a:prstGeom prst="rect">
                <a:avLst/>
              </a:prstGeom>
              <a:blipFill>
                <a:blip r:embed="rId19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BAE2BBF5-D3C1-E253-2DC0-5F451A4A7BA8}"/>
              </a:ext>
            </a:extLst>
          </p:cNvPr>
          <p:cNvSpPr txBox="1"/>
          <p:nvPr/>
        </p:nvSpPr>
        <p:spPr>
          <a:xfrm>
            <a:off x="207305" y="3299671"/>
            <a:ext cx="3248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By increasing the renewal time: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21E3AA98-1BBF-E16A-B0F7-AACBAEDF4B6A}"/>
                  </a:ext>
                </a:extLst>
              </p:cNvPr>
              <p:cNvSpPr txBox="1"/>
              <p:nvPr/>
            </p:nvSpPr>
            <p:spPr>
              <a:xfrm>
                <a:off x="326717" y="3859295"/>
                <a:ext cx="16472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𝑟𝑒𝑛𝑒𝑤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000" dirty="0"/>
                  <a:t>  </a:t>
                </a:r>
              </a:p>
            </p:txBody>
          </p:sp>
        </mc:Choice>
        <mc:Fallback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21E3AA98-1BBF-E16A-B0F7-AACBAEDF4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17" y="3859295"/>
                <a:ext cx="1647246" cy="400110"/>
              </a:xfrm>
              <a:prstGeom prst="rect">
                <a:avLst/>
              </a:prstGeom>
              <a:blipFill>
                <a:blip r:embed="rId20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7B04DDC4-E4F5-9087-99BD-705A87ADD763}"/>
                  </a:ext>
                </a:extLst>
              </p:cNvPr>
              <p:cNvSpPr txBox="1"/>
              <p:nvPr/>
            </p:nvSpPr>
            <p:spPr>
              <a:xfrm>
                <a:off x="324311" y="4284063"/>
                <a:ext cx="16472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𝑟𝑒𝑛𝑒𝑤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000" dirty="0"/>
                  <a:t>  </a:t>
                </a:r>
              </a:p>
            </p:txBody>
          </p:sp>
        </mc:Choice>
        <mc:Fallback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7B04DDC4-E4F5-9087-99BD-705A87ADD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11" y="4284063"/>
                <a:ext cx="1647246" cy="400110"/>
              </a:xfrm>
              <a:prstGeom prst="rect">
                <a:avLst/>
              </a:prstGeom>
              <a:blipFill>
                <a:blip r:embed="rId21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19F2411B-5E29-683A-57F1-22DC2F936B8D}"/>
                  </a:ext>
                </a:extLst>
              </p:cNvPr>
              <p:cNvSpPr txBox="1"/>
              <p:nvPr/>
            </p:nvSpPr>
            <p:spPr>
              <a:xfrm>
                <a:off x="2852031" y="4295297"/>
                <a:ext cx="1941622" cy="423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𝑐h𝑖𝑟𝑝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.3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19F2411B-5E29-683A-57F1-22DC2F936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2031" y="4295297"/>
                <a:ext cx="1941622" cy="423770"/>
              </a:xfrm>
              <a:prstGeom prst="rect">
                <a:avLst/>
              </a:prstGeom>
              <a:blipFill>
                <a:blip r:embed="rId22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B7E77526-3E9D-9B70-D373-7BABD19EA195}"/>
                  </a:ext>
                </a:extLst>
              </p:cNvPr>
              <p:cNvSpPr txBox="1"/>
              <p:nvPr/>
            </p:nvSpPr>
            <p:spPr>
              <a:xfrm>
                <a:off x="2852851" y="3851240"/>
                <a:ext cx="17162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𝑑𝑤𝑒𝑙𝑙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B7E77526-3E9D-9B70-D373-7BABD19EA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2851" y="3851240"/>
                <a:ext cx="1716239" cy="400110"/>
              </a:xfrm>
              <a:prstGeom prst="rect">
                <a:avLst/>
              </a:prstGeom>
              <a:blipFill>
                <a:blip r:embed="rId23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CasellaDiTesto 64">
                <a:extLst>
                  <a:ext uri="{FF2B5EF4-FFF2-40B4-BE49-F238E27FC236}">
                    <a16:creationId xmlns:a16="http://schemas.microsoft.com/office/drawing/2014/main" id="{C13128D4-5F43-0A97-0794-1671CF65FF1C}"/>
                  </a:ext>
                </a:extLst>
              </p:cNvPr>
              <p:cNvSpPr txBox="1"/>
              <p:nvPr/>
            </p:nvSpPr>
            <p:spPr>
              <a:xfrm>
                <a:off x="5622308" y="3776971"/>
                <a:ext cx="18496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55.93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65" name="CasellaDiTesto 64">
                <a:extLst>
                  <a:ext uri="{FF2B5EF4-FFF2-40B4-BE49-F238E27FC236}">
                    <a16:creationId xmlns:a16="http://schemas.microsoft.com/office/drawing/2014/main" id="{C13128D4-5F43-0A97-0794-1671CF65F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308" y="3776971"/>
                <a:ext cx="1849674" cy="400110"/>
              </a:xfrm>
              <a:prstGeom prst="rect">
                <a:avLst/>
              </a:prstGeom>
              <a:blipFill>
                <a:blip r:embed="rId24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CasellaDiTesto 65">
                <a:extLst>
                  <a:ext uri="{FF2B5EF4-FFF2-40B4-BE49-F238E27FC236}">
                    <a16:creationId xmlns:a16="http://schemas.microsoft.com/office/drawing/2014/main" id="{549B6E59-A188-3AF1-5FAC-D00B7F01DE2A}"/>
                  </a:ext>
                </a:extLst>
              </p:cNvPr>
              <p:cNvSpPr txBox="1"/>
              <p:nvPr/>
            </p:nvSpPr>
            <p:spPr>
              <a:xfrm>
                <a:off x="9205942" y="3719094"/>
                <a:ext cx="207412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0.18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66" name="CasellaDiTesto 65">
                <a:extLst>
                  <a:ext uri="{FF2B5EF4-FFF2-40B4-BE49-F238E27FC236}">
                    <a16:creationId xmlns:a16="http://schemas.microsoft.com/office/drawing/2014/main" id="{549B6E59-A188-3AF1-5FAC-D00B7F01D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5942" y="3719094"/>
                <a:ext cx="2074124" cy="400110"/>
              </a:xfrm>
              <a:prstGeom prst="rect">
                <a:avLst/>
              </a:prstGeom>
              <a:blipFill>
                <a:blip r:embed="rId25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CasellaDiTesto 66">
                <a:extLst>
                  <a:ext uri="{FF2B5EF4-FFF2-40B4-BE49-F238E27FC236}">
                    <a16:creationId xmlns:a16="http://schemas.microsoft.com/office/drawing/2014/main" id="{DC9F7B84-6A61-1726-ABCF-AFE0DC1FCFC2}"/>
                  </a:ext>
                </a:extLst>
              </p:cNvPr>
              <p:cNvSpPr txBox="1"/>
              <p:nvPr/>
            </p:nvSpPr>
            <p:spPr>
              <a:xfrm>
                <a:off x="7794964" y="3742031"/>
                <a:ext cx="131914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𝑎𝑧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12°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67" name="CasellaDiTesto 66">
                <a:extLst>
                  <a:ext uri="{FF2B5EF4-FFF2-40B4-BE49-F238E27FC236}">
                    <a16:creationId xmlns:a16="http://schemas.microsoft.com/office/drawing/2014/main" id="{DC9F7B84-6A61-1726-ABCF-AFE0DC1FC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4964" y="3742031"/>
                <a:ext cx="1319144" cy="40011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CasellaDiTesto 67">
                <a:extLst>
                  <a:ext uri="{FF2B5EF4-FFF2-40B4-BE49-F238E27FC236}">
                    <a16:creationId xmlns:a16="http://schemas.microsoft.com/office/drawing/2014/main" id="{2464D0CA-0694-1965-90EF-0FF6F771252C}"/>
                  </a:ext>
                </a:extLst>
              </p:cNvPr>
              <p:cNvSpPr txBox="1"/>
              <p:nvPr/>
            </p:nvSpPr>
            <p:spPr>
              <a:xfrm>
                <a:off x="5622308" y="4230170"/>
                <a:ext cx="18496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31.46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68" name="CasellaDiTesto 67">
                <a:extLst>
                  <a:ext uri="{FF2B5EF4-FFF2-40B4-BE49-F238E27FC236}">
                    <a16:creationId xmlns:a16="http://schemas.microsoft.com/office/drawing/2014/main" id="{2464D0CA-0694-1965-90EF-0FF6F7712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308" y="4230170"/>
                <a:ext cx="1849674" cy="400110"/>
              </a:xfrm>
              <a:prstGeom prst="rect">
                <a:avLst/>
              </a:prstGeom>
              <a:blipFill>
                <a:blip r:embed="rId27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CasellaDiTesto 68">
                <a:extLst>
                  <a:ext uri="{FF2B5EF4-FFF2-40B4-BE49-F238E27FC236}">
                    <a16:creationId xmlns:a16="http://schemas.microsoft.com/office/drawing/2014/main" id="{B0F66E37-E1FA-BCC2-690C-C6CA8611194D}"/>
                  </a:ext>
                </a:extLst>
              </p:cNvPr>
              <p:cNvSpPr txBox="1"/>
              <p:nvPr/>
            </p:nvSpPr>
            <p:spPr>
              <a:xfrm>
                <a:off x="7794964" y="4248217"/>
                <a:ext cx="11764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𝑎𝑧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9°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69" name="CasellaDiTesto 68">
                <a:extLst>
                  <a:ext uri="{FF2B5EF4-FFF2-40B4-BE49-F238E27FC236}">
                    <a16:creationId xmlns:a16="http://schemas.microsoft.com/office/drawing/2014/main" id="{B0F66E37-E1FA-BCC2-690C-C6CA86111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4964" y="4248217"/>
                <a:ext cx="1176476" cy="40011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CasellaDiTesto 69">
                <a:extLst>
                  <a:ext uri="{FF2B5EF4-FFF2-40B4-BE49-F238E27FC236}">
                    <a16:creationId xmlns:a16="http://schemas.microsoft.com/office/drawing/2014/main" id="{ADA5ADD0-6BE6-22E4-B847-61169726C9F6}"/>
                  </a:ext>
                </a:extLst>
              </p:cNvPr>
              <p:cNvSpPr txBox="1"/>
              <p:nvPr/>
            </p:nvSpPr>
            <p:spPr>
              <a:xfrm>
                <a:off x="9219661" y="4250240"/>
                <a:ext cx="207412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0.24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70" name="CasellaDiTesto 69">
                <a:extLst>
                  <a:ext uri="{FF2B5EF4-FFF2-40B4-BE49-F238E27FC236}">
                    <a16:creationId xmlns:a16="http://schemas.microsoft.com/office/drawing/2014/main" id="{ADA5ADD0-6BE6-22E4-B847-61169726C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661" y="4250240"/>
                <a:ext cx="2074124" cy="400110"/>
              </a:xfrm>
              <a:prstGeom prst="rect">
                <a:avLst/>
              </a:prstGeom>
              <a:blipFill>
                <a:blip r:embed="rId29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8FF07544-0DF8-997E-8B67-83E2ABF73F5E}"/>
              </a:ext>
            </a:extLst>
          </p:cNvPr>
          <p:cNvSpPr txBox="1"/>
          <p:nvPr/>
        </p:nvSpPr>
        <p:spPr>
          <a:xfrm>
            <a:off x="207305" y="5058883"/>
            <a:ext cx="2987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By decreasing the max range: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CasellaDiTesto 71">
                <a:extLst>
                  <a:ext uri="{FF2B5EF4-FFF2-40B4-BE49-F238E27FC236}">
                    <a16:creationId xmlns:a16="http://schemas.microsoft.com/office/drawing/2014/main" id="{45B63F07-6F38-6629-FBB7-A41039528A55}"/>
                  </a:ext>
                </a:extLst>
              </p:cNvPr>
              <p:cNvSpPr txBox="1"/>
              <p:nvPr/>
            </p:nvSpPr>
            <p:spPr>
              <a:xfrm>
                <a:off x="191948" y="5567976"/>
                <a:ext cx="22738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900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72" name="CasellaDiTesto 71">
                <a:extLst>
                  <a:ext uri="{FF2B5EF4-FFF2-40B4-BE49-F238E27FC236}">
                    <a16:creationId xmlns:a16="http://schemas.microsoft.com/office/drawing/2014/main" id="{45B63F07-6F38-6629-FBB7-A41039528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48" y="5567976"/>
                <a:ext cx="2273883" cy="400110"/>
              </a:xfrm>
              <a:prstGeom prst="rect">
                <a:avLst/>
              </a:prstGeom>
              <a:blipFill>
                <a:blip r:embed="rId30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CasellaDiTesto 72">
                <a:extLst>
                  <a:ext uri="{FF2B5EF4-FFF2-40B4-BE49-F238E27FC236}">
                    <a16:creationId xmlns:a16="http://schemas.microsoft.com/office/drawing/2014/main" id="{E5853348-5AA2-6B97-4532-C1ED0D932017}"/>
                  </a:ext>
                </a:extLst>
              </p:cNvPr>
              <p:cNvSpPr txBox="1"/>
              <p:nvPr/>
            </p:nvSpPr>
            <p:spPr>
              <a:xfrm>
                <a:off x="207305" y="5992744"/>
                <a:ext cx="22738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800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73" name="CasellaDiTesto 72">
                <a:extLst>
                  <a:ext uri="{FF2B5EF4-FFF2-40B4-BE49-F238E27FC236}">
                    <a16:creationId xmlns:a16="http://schemas.microsoft.com/office/drawing/2014/main" id="{E5853348-5AA2-6B97-4532-C1ED0D932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05" y="5992744"/>
                <a:ext cx="2273883" cy="400110"/>
              </a:xfrm>
              <a:prstGeom prst="rect">
                <a:avLst/>
              </a:prstGeom>
              <a:blipFill>
                <a:blip r:embed="rId31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CasellaDiTesto 73">
                <a:extLst>
                  <a:ext uri="{FF2B5EF4-FFF2-40B4-BE49-F238E27FC236}">
                    <a16:creationId xmlns:a16="http://schemas.microsoft.com/office/drawing/2014/main" id="{B7143325-91B2-98A5-8031-C5739C5F60D3}"/>
                  </a:ext>
                </a:extLst>
              </p:cNvPr>
              <p:cNvSpPr txBox="1"/>
              <p:nvPr/>
            </p:nvSpPr>
            <p:spPr>
              <a:xfrm>
                <a:off x="2991382" y="5954720"/>
                <a:ext cx="1941622" cy="423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𝑐h𝑖𝑟𝑝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.3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74" name="CasellaDiTesto 73">
                <a:extLst>
                  <a:ext uri="{FF2B5EF4-FFF2-40B4-BE49-F238E27FC236}">
                    <a16:creationId xmlns:a16="http://schemas.microsoft.com/office/drawing/2014/main" id="{B7143325-91B2-98A5-8031-C5739C5F6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382" y="5954720"/>
                <a:ext cx="1941622" cy="423770"/>
              </a:xfrm>
              <a:prstGeom prst="rect">
                <a:avLst/>
              </a:prstGeom>
              <a:blipFill>
                <a:blip r:embed="rId32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CasellaDiTesto 74">
                <a:extLst>
                  <a:ext uri="{FF2B5EF4-FFF2-40B4-BE49-F238E27FC236}">
                    <a16:creationId xmlns:a16="http://schemas.microsoft.com/office/drawing/2014/main" id="{A2C906DC-1950-BB00-D2A2-B401292C23D7}"/>
                  </a:ext>
                </a:extLst>
              </p:cNvPr>
              <p:cNvSpPr txBox="1"/>
              <p:nvPr/>
            </p:nvSpPr>
            <p:spPr>
              <a:xfrm>
                <a:off x="2992202" y="5510663"/>
                <a:ext cx="17162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𝑑𝑤𝑒𝑙𝑙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75" name="CasellaDiTesto 74">
                <a:extLst>
                  <a:ext uri="{FF2B5EF4-FFF2-40B4-BE49-F238E27FC236}">
                    <a16:creationId xmlns:a16="http://schemas.microsoft.com/office/drawing/2014/main" id="{A2C906DC-1950-BB00-D2A2-B401292C2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202" y="5510663"/>
                <a:ext cx="1716239" cy="400110"/>
              </a:xfrm>
              <a:prstGeom prst="rect">
                <a:avLst/>
              </a:prstGeom>
              <a:blipFill>
                <a:blip r:embed="rId33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CasellaDiTesto 75">
                <a:extLst>
                  <a:ext uri="{FF2B5EF4-FFF2-40B4-BE49-F238E27FC236}">
                    <a16:creationId xmlns:a16="http://schemas.microsoft.com/office/drawing/2014/main" id="{F62CB8FB-673D-7100-E7C7-BA6977EC87CE}"/>
                  </a:ext>
                </a:extLst>
              </p:cNvPr>
              <p:cNvSpPr txBox="1"/>
              <p:nvPr/>
            </p:nvSpPr>
            <p:spPr>
              <a:xfrm>
                <a:off x="5633772" y="5428215"/>
                <a:ext cx="18496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115.3 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76" name="CasellaDiTesto 75">
                <a:extLst>
                  <a:ext uri="{FF2B5EF4-FFF2-40B4-BE49-F238E27FC236}">
                    <a16:creationId xmlns:a16="http://schemas.microsoft.com/office/drawing/2014/main" id="{F62CB8FB-673D-7100-E7C7-BA6977EC8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772" y="5428215"/>
                <a:ext cx="1849674" cy="400110"/>
              </a:xfrm>
              <a:prstGeom prst="rect">
                <a:avLst/>
              </a:prstGeom>
              <a:blipFill>
                <a:blip r:embed="rId34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CasellaDiTesto 76">
                <a:extLst>
                  <a:ext uri="{FF2B5EF4-FFF2-40B4-BE49-F238E27FC236}">
                    <a16:creationId xmlns:a16="http://schemas.microsoft.com/office/drawing/2014/main" id="{3833DF61-9D55-914B-C80E-A6C510BD93FD}"/>
                  </a:ext>
                </a:extLst>
              </p:cNvPr>
              <p:cNvSpPr txBox="1"/>
              <p:nvPr/>
            </p:nvSpPr>
            <p:spPr>
              <a:xfrm>
                <a:off x="5633772" y="5881414"/>
                <a:ext cx="18496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51.54 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77" name="CasellaDiTesto 76">
                <a:extLst>
                  <a:ext uri="{FF2B5EF4-FFF2-40B4-BE49-F238E27FC236}">
                    <a16:creationId xmlns:a16="http://schemas.microsoft.com/office/drawing/2014/main" id="{3833DF61-9D55-914B-C80E-A6C510BD9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772" y="5881414"/>
                <a:ext cx="1849674" cy="400110"/>
              </a:xfrm>
              <a:prstGeom prst="rect">
                <a:avLst/>
              </a:prstGeom>
              <a:blipFill>
                <a:blip r:embed="rId35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7B84E965-4239-5E1B-47A9-DBF48ED230C1}"/>
              </a:ext>
            </a:extLst>
          </p:cNvPr>
          <p:cNvSpPr txBox="1"/>
          <p:nvPr/>
        </p:nvSpPr>
        <p:spPr>
          <a:xfrm>
            <a:off x="8197782" y="5141331"/>
            <a:ext cx="3629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By decreasing only the Noise Figure: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CasellaDiTesto 78">
                <a:extLst>
                  <a:ext uri="{FF2B5EF4-FFF2-40B4-BE49-F238E27FC236}">
                    <a16:creationId xmlns:a16="http://schemas.microsoft.com/office/drawing/2014/main" id="{79888913-1750-16FB-BCA0-F1034FAC0415}"/>
                  </a:ext>
                </a:extLst>
              </p:cNvPr>
              <p:cNvSpPr txBox="1"/>
              <p:nvPr/>
            </p:nvSpPr>
            <p:spPr>
              <a:xfrm>
                <a:off x="8331906" y="5592634"/>
                <a:ext cx="113640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it-IT" sz="2000" b="0" dirty="0">
                    <a:ea typeface="Cambria Math" panose="02040503050406030204" pitchFamily="18" charset="0"/>
                  </a:rPr>
                  <a:t>L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𝑑𝐵</m:t>
                    </m:r>
                  </m:oMath>
                </a14:m>
                <a:endParaRPr lang="en-GB" sz="2000" dirty="0"/>
              </a:p>
            </p:txBody>
          </p:sp>
        </mc:Choice>
        <mc:Fallback>
          <p:sp>
            <p:nvSpPr>
              <p:cNvPr id="79" name="CasellaDiTesto 78">
                <a:extLst>
                  <a:ext uri="{FF2B5EF4-FFF2-40B4-BE49-F238E27FC236}">
                    <a16:creationId xmlns:a16="http://schemas.microsoft.com/office/drawing/2014/main" id="{79888913-1750-16FB-BCA0-F1034FAC0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1906" y="5592634"/>
                <a:ext cx="1136401" cy="400110"/>
              </a:xfrm>
              <a:prstGeom prst="rect">
                <a:avLst/>
              </a:prstGeom>
              <a:blipFill>
                <a:blip r:embed="rId36"/>
                <a:stretch>
                  <a:fillRect l="-6667" t="-9375" b="-281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CasellaDiTesto 79">
                <a:extLst>
                  <a:ext uri="{FF2B5EF4-FFF2-40B4-BE49-F238E27FC236}">
                    <a16:creationId xmlns:a16="http://schemas.microsoft.com/office/drawing/2014/main" id="{8871B7FE-D7AD-9838-DB80-ACDE0C3740A4}"/>
                  </a:ext>
                </a:extLst>
              </p:cNvPr>
              <p:cNvSpPr txBox="1"/>
              <p:nvPr/>
            </p:nvSpPr>
            <p:spPr>
              <a:xfrm>
                <a:off x="9774636" y="5567976"/>
                <a:ext cx="18496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63.07 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80" name="CasellaDiTesto 79">
                <a:extLst>
                  <a:ext uri="{FF2B5EF4-FFF2-40B4-BE49-F238E27FC236}">
                    <a16:creationId xmlns:a16="http://schemas.microsoft.com/office/drawing/2014/main" id="{8871B7FE-D7AD-9838-DB80-ACDE0C374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4636" y="5567976"/>
                <a:ext cx="1849674" cy="400110"/>
              </a:xfrm>
              <a:prstGeom prst="rect">
                <a:avLst/>
              </a:prstGeom>
              <a:blipFill>
                <a:blip r:embed="rId37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5017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olo 1">
                <a:extLst>
                  <a:ext uri="{FF2B5EF4-FFF2-40B4-BE49-F238E27FC236}">
                    <a16:creationId xmlns:a16="http://schemas.microsoft.com/office/drawing/2014/main" id="{19A8E12C-B610-9B41-874C-A8978BA556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388" y="294385"/>
                <a:ext cx="8931762" cy="66210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it-IT" sz="4800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Result </a:t>
                </a:r>
                <a14:m>
                  <m:oMath xmlns:m="http://schemas.openxmlformats.org/officeDocument/2006/math">
                    <m:r>
                      <a:rPr lang="en-GB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it-IT" sz="4800" b="0" i="0" dirty="0" smtClean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helic</m:t>
                    </m:r>
                    <m:r>
                      <m:rPr>
                        <m:nor/>
                      </m:rPr>
                      <a:rPr lang="it-IT" sz="480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. </m:t>
                    </m:r>
                    <m:r>
                      <m:rPr>
                        <m:nor/>
                      </m:rPr>
                      <a:rPr lang="it-IT" sz="480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drones</m:t>
                    </m:r>
                  </m:oMath>
                </a14:m>
                <a:endParaRPr lang="it-IT" sz="48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" name="Titolo 1">
                <a:extLst>
                  <a:ext uri="{FF2B5EF4-FFF2-40B4-BE49-F238E27FC236}">
                    <a16:creationId xmlns:a16="http://schemas.microsoft.com/office/drawing/2014/main" id="{19A8E12C-B610-9B41-874C-A8978BA55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88" y="294385"/>
                <a:ext cx="8931762" cy="662101"/>
              </a:xfrm>
              <a:prstGeom prst="rect">
                <a:avLst/>
              </a:prstGeom>
              <a:blipFill>
                <a:blip r:embed="rId2"/>
                <a:stretch>
                  <a:fillRect l="-3125" t="-45283" b="-490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tangolo 4">
            <a:extLst>
              <a:ext uri="{FF2B5EF4-FFF2-40B4-BE49-F238E27FC236}">
                <a16:creationId xmlns:a16="http://schemas.microsoft.com/office/drawing/2014/main" id="{A2AE2F1C-2AEE-5240-8140-58556514C835}"/>
              </a:ext>
            </a:extLst>
          </p:cNvPr>
          <p:cNvSpPr/>
          <p:nvPr/>
        </p:nvSpPr>
        <p:spPr>
          <a:xfrm>
            <a:off x="11565924" y="0"/>
            <a:ext cx="626075" cy="6858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EC2F83D-F030-DE46-B734-3BD3C2A28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8105" y="6055483"/>
            <a:ext cx="802517" cy="802517"/>
          </a:xfrm>
          <a:prstGeom prst="rect">
            <a:avLst/>
          </a:prstGeom>
          <a:effectLst/>
        </p:spPr>
      </p:pic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61AB370E-22A2-8E68-1F6F-9311A89239BB}"/>
              </a:ext>
            </a:extLst>
          </p:cNvPr>
          <p:cNvSpPr txBox="1"/>
          <p:nvPr/>
        </p:nvSpPr>
        <p:spPr>
          <a:xfrm>
            <a:off x="271321" y="1150739"/>
            <a:ext cx="5422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By decreasing the minimum SNR and assuming L = 7 dB: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C9996C72-F30E-E191-2551-562453B5B25D}"/>
                  </a:ext>
                </a:extLst>
              </p:cNvPr>
              <p:cNvSpPr txBox="1"/>
              <p:nvPr/>
            </p:nvSpPr>
            <p:spPr>
              <a:xfrm>
                <a:off x="358686" y="1739060"/>
                <a:ext cx="21019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𝑆𝑁𝑅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C9996C72-F30E-E191-2551-562453B5B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86" y="1739060"/>
                <a:ext cx="2101986" cy="400110"/>
              </a:xfrm>
              <a:prstGeom prst="rect">
                <a:avLst/>
              </a:prstGeom>
              <a:blipFill>
                <a:blip r:embed="rId4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E8D02B08-8FFB-876D-C27A-EC6C1D9CFCD6}"/>
                  </a:ext>
                </a:extLst>
              </p:cNvPr>
              <p:cNvSpPr txBox="1"/>
              <p:nvPr/>
            </p:nvSpPr>
            <p:spPr>
              <a:xfrm>
                <a:off x="358686" y="2139170"/>
                <a:ext cx="21019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𝑆𝑁𝑅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16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E8D02B08-8FFB-876D-C27A-EC6C1D9CF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86" y="2139170"/>
                <a:ext cx="2101986" cy="400110"/>
              </a:xfrm>
              <a:prstGeom prst="rect">
                <a:avLst/>
              </a:prstGeom>
              <a:blipFill>
                <a:blip r:embed="rId5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C064A6F3-6F60-1008-1A30-21587CA5AAB4}"/>
                  </a:ext>
                </a:extLst>
              </p:cNvPr>
              <p:cNvSpPr txBox="1"/>
              <p:nvPr/>
            </p:nvSpPr>
            <p:spPr>
              <a:xfrm>
                <a:off x="375811" y="2577149"/>
                <a:ext cx="21019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𝑆𝑁𝑅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C064A6F3-6F60-1008-1A30-21587CA5A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11" y="2577149"/>
                <a:ext cx="2101986" cy="400110"/>
              </a:xfrm>
              <a:prstGeom prst="rect">
                <a:avLst/>
              </a:prstGeom>
              <a:blipFill>
                <a:blip r:embed="rId6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58DD608C-0909-B9FE-F6BD-8716C783A3EC}"/>
                  </a:ext>
                </a:extLst>
              </p:cNvPr>
              <p:cNvSpPr txBox="1"/>
              <p:nvPr/>
            </p:nvSpPr>
            <p:spPr>
              <a:xfrm>
                <a:off x="5662530" y="1737467"/>
                <a:ext cx="184967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39.79 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58DD608C-0909-B9FE-F6BD-8716C783A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530" y="1737467"/>
                <a:ext cx="1849673" cy="400110"/>
              </a:xfrm>
              <a:prstGeom prst="rect">
                <a:avLst/>
              </a:prstGeom>
              <a:blipFill>
                <a:blip r:embed="rId7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4E7B6B80-FAC6-2DDD-0EE8-B4E98E25CA47}"/>
                  </a:ext>
                </a:extLst>
              </p:cNvPr>
              <p:cNvSpPr txBox="1"/>
              <p:nvPr/>
            </p:nvSpPr>
            <p:spPr>
              <a:xfrm>
                <a:off x="5662531" y="2141645"/>
                <a:ext cx="184967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25.10 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4E7B6B80-FAC6-2DDD-0EE8-B4E98E25C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531" y="2141645"/>
                <a:ext cx="1849673" cy="400110"/>
              </a:xfrm>
              <a:prstGeom prst="rect">
                <a:avLst/>
              </a:prstGeom>
              <a:blipFill>
                <a:blip r:embed="rId8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C065E3B8-4C87-5B66-F62F-978493B3479F}"/>
                  </a:ext>
                </a:extLst>
              </p:cNvPr>
              <p:cNvSpPr txBox="1"/>
              <p:nvPr/>
            </p:nvSpPr>
            <p:spPr>
              <a:xfrm>
                <a:off x="5662530" y="2545823"/>
                <a:ext cx="184967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15.84 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C065E3B8-4C87-5B66-F62F-978493B34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530" y="2545823"/>
                <a:ext cx="1849673" cy="400110"/>
              </a:xfrm>
              <a:prstGeom prst="rect">
                <a:avLst/>
              </a:prstGeom>
              <a:blipFill>
                <a:blip r:embed="rId9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DFDE216C-3722-D40A-19CB-92756DF9ED75}"/>
                  </a:ext>
                </a:extLst>
              </p:cNvPr>
              <p:cNvSpPr txBox="1"/>
              <p:nvPr/>
            </p:nvSpPr>
            <p:spPr>
              <a:xfrm>
                <a:off x="269388" y="3818345"/>
                <a:ext cx="60977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A possible solution can be to reduce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𝐵𝐹</m:t>
                        </m:r>
                      </m:sub>
                    </m:sSub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GB" dirty="0"/>
                  <a:t> with L = 7 dB without neglect assumption of Swerling 2 target (SNR = 20 dB):</a:t>
                </a:r>
              </a:p>
            </p:txBody>
          </p:sp>
        </mc:Choice>
        <mc:Fallback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DFDE216C-3722-D40A-19CB-92756DF9E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88" y="3818345"/>
                <a:ext cx="6097719" cy="646331"/>
              </a:xfrm>
              <a:prstGeom prst="rect">
                <a:avLst/>
              </a:prstGeom>
              <a:blipFill>
                <a:blip r:embed="rId10"/>
                <a:stretch>
                  <a:fillRect l="-832" t="-3846" b="-134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asellaDiTesto 52">
                <a:extLst>
                  <a:ext uri="{FF2B5EF4-FFF2-40B4-BE49-F238E27FC236}">
                    <a16:creationId xmlns:a16="http://schemas.microsoft.com/office/drawing/2014/main" id="{875690FE-216A-057F-55DA-AB268BD8D2C8}"/>
                  </a:ext>
                </a:extLst>
              </p:cNvPr>
              <p:cNvSpPr txBox="1"/>
              <p:nvPr/>
            </p:nvSpPr>
            <p:spPr>
              <a:xfrm>
                <a:off x="5662529" y="4606575"/>
                <a:ext cx="18496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10.09 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53" name="CasellaDiTesto 52">
                <a:extLst>
                  <a:ext uri="{FF2B5EF4-FFF2-40B4-BE49-F238E27FC236}">
                    <a16:creationId xmlns:a16="http://schemas.microsoft.com/office/drawing/2014/main" id="{875690FE-216A-057F-55DA-AB268BD8D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529" y="4606575"/>
                <a:ext cx="1849674" cy="400110"/>
              </a:xfrm>
              <a:prstGeom prst="rect">
                <a:avLst/>
              </a:prstGeom>
              <a:blipFill>
                <a:blip r:embed="rId11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CasellaDiTesto 80">
                <a:extLst>
                  <a:ext uri="{FF2B5EF4-FFF2-40B4-BE49-F238E27FC236}">
                    <a16:creationId xmlns:a16="http://schemas.microsoft.com/office/drawing/2014/main" id="{F1F499F3-5C0E-BA3B-53D6-DFD9D57983D0}"/>
                  </a:ext>
                </a:extLst>
              </p:cNvPr>
              <p:cNvSpPr txBox="1"/>
              <p:nvPr/>
            </p:nvSpPr>
            <p:spPr>
              <a:xfrm>
                <a:off x="7778386" y="4604552"/>
                <a:ext cx="13720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𝑎𝑧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7.2°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81" name="CasellaDiTesto 80">
                <a:extLst>
                  <a:ext uri="{FF2B5EF4-FFF2-40B4-BE49-F238E27FC236}">
                    <a16:creationId xmlns:a16="http://schemas.microsoft.com/office/drawing/2014/main" id="{F1F499F3-5C0E-BA3B-53D6-DFD9D5798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8386" y="4604552"/>
                <a:ext cx="1372042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CasellaDiTesto 81">
                <a:extLst>
                  <a:ext uri="{FF2B5EF4-FFF2-40B4-BE49-F238E27FC236}">
                    <a16:creationId xmlns:a16="http://schemas.microsoft.com/office/drawing/2014/main" id="{35153F33-D7B5-8FF4-07F8-42CEC765F06D}"/>
                  </a:ext>
                </a:extLst>
              </p:cNvPr>
              <p:cNvSpPr txBox="1"/>
              <p:nvPr/>
            </p:nvSpPr>
            <p:spPr>
              <a:xfrm>
                <a:off x="9167435" y="4637499"/>
                <a:ext cx="207412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0.3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82" name="CasellaDiTesto 81">
                <a:extLst>
                  <a:ext uri="{FF2B5EF4-FFF2-40B4-BE49-F238E27FC236}">
                    <a16:creationId xmlns:a16="http://schemas.microsoft.com/office/drawing/2014/main" id="{35153F33-D7B5-8FF4-07F8-42CEC765F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7435" y="4637499"/>
                <a:ext cx="2074124" cy="400110"/>
              </a:xfrm>
              <a:prstGeom prst="rect">
                <a:avLst/>
              </a:prstGeom>
              <a:blipFill>
                <a:blip r:embed="rId13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CasellaDiTesto 82">
                <a:extLst>
                  <a:ext uri="{FF2B5EF4-FFF2-40B4-BE49-F238E27FC236}">
                    <a16:creationId xmlns:a16="http://schemas.microsoft.com/office/drawing/2014/main" id="{FD7154CF-20CC-2399-251D-246B61546E32}"/>
                  </a:ext>
                </a:extLst>
              </p:cNvPr>
              <p:cNvSpPr txBox="1"/>
              <p:nvPr/>
            </p:nvSpPr>
            <p:spPr>
              <a:xfrm>
                <a:off x="269388" y="4604552"/>
                <a:ext cx="1858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𝑑𝑤𝑒𝑙𝑙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0.04 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83" name="CasellaDiTesto 82">
                <a:extLst>
                  <a:ext uri="{FF2B5EF4-FFF2-40B4-BE49-F238E27FC236}">
                    <a16:creationId xmlns:a16="http://schemas.microsoft.com/office/drawing/2014/main" id="{FD7154CF-20CC-2399-251D-246B61546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88" y="4604552"/>
                <a:ext cx="1858907" cy="400110"/>
              </a:xfrm>
              <a:prstGeom prst="rect">
                <a:avLst/>
              </a:prstGeom>
              <a:blipFill>
                <a:blip r:embed="rId1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CasellaDiTesto 83">
                <a:extLst>
                  <a:ext uri="{FF2B5EF4-FFF2-40B4-BE49-F238E27FC236}">
                    <a16:creationId xmlns:a16="http://schemas.microsoft.com/office/drawing/2014/main" id="{D5977D4E-A6DD-E4C4-672F-9AE2D5C55C9B}"/>
                  </a:ext>
                </a:extLst>
              </p:cNvPr>
              <p:cNvSpPr txBox="1"/>
              <p:nvPr/>
            </p:nvSpPr>
            <p:spPr>
              <a:xfrm>
                <a:off x="2432658" y="4625669"/>
                <a:ext cx="1941622" cy="423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𝑐h𝑖𝑟𝑝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.3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84" name="CasellaDiTesto 83">
                <a:extLst>
                  <a:ext uri="{FF2B5EF4-FFF2-40B4-BE49-F238E27FC236}">
                    <a16:creationId xmlns:a16="http://schemas.microsoft.com/office/drawing/2014/main" id="{D5977D4E-A6DD-E4C4-672F-9AE2D5C55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658" y="4625669"/>
                <a:ext cx="1941622" cy="423770"/>
              </a:xfrm>
              <a:prstGeom prst="rect">
                <a:avLst/>
              </a:prstGeom>
              <a:blipFill>
                <a:blip r:embed="rId15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136E8BD-F212-4A68-F8B3-184359442FF0}"/>
              </a:ext>
            </a:extLst>
          </p:cNvPr>
          <p:cNvSpPr txBox="1"/>
          <p:nvPr/>
        </p:nvSpPr>
        <p:spPr>
          <a:xfrm>
            <a:off x="235411" y="5275533"/>
            <a:ext cx="6097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 By </a:t>
            </a:r>
            <a:r>
              <a:rPr lang="it-IT" dirty="0" err="1"/>
              <a:t>replacing</a:t>
            </a:r>
            <a:r>
              <a:rPr lang="it-IT" dirty="0"/>
              <a:t> the </a:t>
            </a:r>
            <a:r>
              <a:rPr lang="en-GB" dirty="0"/>
              <a:t>assumption of Swerling 2 target with Swerling 1 -&gt; SNR = 13.2 dB: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795AF295-AE52-5B87-B679-C589C7473525}"/>
                  </a:ext>
                </a:extLst>
              </p:cNvPr>
              <p:cNvSpPr txBox="1"/>
              <p:nvPr/>
            </p:nvSpPr>
            <p:spPr>
              <a:xfrm>
                <a:off x="5682251" y="5920113"/>
                <a:ext cx="15643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2.1 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795AF295-AE52-5B87-B679-C589C7473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251" y="5920113"/>
                <a:ext cx="1564339" cy="400110"/>
              </a:xfrm>
              <a:prstGeom prst="rect">
                <a:avLst/>
              </a:prstGeom>
              <a:blipFill>
                <a:blip r:embed="rId16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AAF010A5-BC99-7F14-959B-DFD34C28457A}"/>
                  </a:ext>
                </a:extLst>
              </p:cNvPr>
              <p:cNvSpPr txBox="1"/>
              <p:nvPr/>
            </p:nvSpPr>
            <p:spPr>
              <a:xfrm>
                <a:off x="7707574" y="5920113"/>
                <a:ext cx="13720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𝑎𝑧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7.2°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AAF010A5-BC99-7F14-959B-DFD34C284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574" y="5920113"/>
                <a:ext cx="1372042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C0941930-9CF4-776E-112B-E2E2C8466A2C}"/>
                  </a:ext>
                </a:extLst>
              </p:cNvPr>
              <p:cNvSpPr txBox="1"/>
              <p:nvPr/>
            </p:nvSpPr>
            <p:spPr>
              <a:xfrm>
                <a:off x="9167435" y="5924666"/>
                <a:ext cx="207412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0.3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C0941930-9CF4-776E-112B-E2E2C8466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7435" y="5924666"/>
                <a:ext cx="2074124" cy="400110"/>
              </a:xfrm>
              <a:prstGeom prst="rect">
                <a:avLst/>
              </a:prstGeom>
              <a:blipFill>
                <a:blip r:embed="rId18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C0EF4E97-86A7-965F-65F5-3638D330F4D0}"/>
                  </a:ext>
                </a:extLst>
              </p:cNvPr>
              <p:cNvSpPr txBox="1"/>
              <p:nvPr/>
            </p:nvSpPr>
            <p:spPr>
              <a:xfrm>
                <a:off x="271024" y="5981726"/>
                <a:ext cx="1858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𝑑𝑤𝑒𝑙𝑙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0.04 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C0EF4E97-86A7-965F-65F5-3638D330F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24" y="5981726"/>
                <a:ext cx="1858907" cy="400110"/>
              </a:xfrm>
              <a:prstGeom prst="rect">
                <a:avLst/>
              </a:prstGeom>
              <a:blipFill>
                <a:blip r:embed="rId19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C2F9AD91-DF30-4F48-8A7B-922781BB03AC}"/>
                  </a:ext>
                </a:extLst>
              </p:cNvPr>
              <p:cNvSpPr txBox="1"/>
              <p:nvPr/>
            </p:nvSpPr>
            <p:spPr>
              <a:xfrm>
                <a:off x="2434294" y="6002843"/>
                <a:ext cx="1941622" cy="423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𝑐h𝑖𝑟𝑝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.3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C2F9AD91-DF30-4F48-8A7B-922781BB0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4294" y="6002843"/>
                <a:ext cx="1941622" cy="423770"/>
              </a:xfrm>
              <a:prstGeom prst="rect">
                <a:avLst/>
              </a:prstGeom>
              <a:blipFill>
                <a:blip r:embed="rId20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4938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olo 1">
                <a:extLst>
                  <a:ext uri="{FF2B5EF4-FFF2-40B4-BE49-F238E27FC236}">
                    <a16:creationId xmlns:a16="http://schemas.microsoft.com/office/drawing/2014/main" id="{19A8E12C-B610-9B41-874C-A8978BA556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4515" y="175552"/>
                <a:ext cx="8931762" cy="66210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it-IT" sz="4800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Result </a:t>
                </a:r>
                <a14:m>
                  <m:oMath xmlns:m="http://schemas.openxmlformats.org/officeDocument/2006/math">
                    <m:r>
                      <a:rPr lang="en-GB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it-IT" sz="480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helic</m:t>
                    </m:r>
                    <m:r>
                      <m:rPr>
                        <m:nor/>
                      </m:rPr>
                      <a:rPr lang="it-IT" sz="480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. </m:t>
                    </m:r>
                    <m:r>
                      <m:rPr>
                        <m:nor/>
                      </m:rPr>
                      <a:rPr lang="it-IT" sz="480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drones</m:t>
                    </m:r>
                  </m:oMath>
                </a14:m>
                <a:endParaRPr lang="it-IT" sz="48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" name="Titolo 1">
                <a:extLst>
                  <a:ext uri="{FF2B5EF4-FFF2-40B4-BE49-F238E27FC236}">
                    <a16:creationId xmlns:a16="http://schemas.microsoft.com/office/drawing/2014/main" id="{19A8E12C-B610-9B41-874C-A8978BA55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15" y="175552"/>
                <a:ext cx="8931762" cy="662101"/>
              </a:xfrm>
              <a:prstGeom prst="rect">
                <a:avLst/>
              </a:prstGeom>
              <a:blipFill>
                <a:blip r:embed="rId2"/>
                <a:stretch>
                  <a:fillRect l="-3267" t="-45283" b="-490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tangolo 4">
            <a:extLst>
              <a:ext uri="{FF2B5EF4-FFF2-40B4-BE49-F238E27FC236}">
                <a16:creationId xmlns:a16="http://schemas.microsoft.com/office/drawing/2014/main" id="{A2AE2F1C-2AEE-5240-8140-58556514C835}"/>
              </a:ext>
            </a:extLst>
          </p:cNvPr>
          <p:cNvSpPr/>
          <p:nvPr/>
        </p:nvSpPr>
        <p:spPr>
          <a:xfrm>
            <a:off x="11565924" y="0"/>
            <a:ext cx="626075" cy="6858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EC2F83D-F030-DE46-B734-3BD3C2A28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8105" y="6055483"/>
            <a:ext cx="802517" cy="802517"/>
          </a:xfrm>
          <a:prstGeom prst="rect">
            <a:avLst/>
          </a:prstGeom>
          <a:effectLst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A95AE39D-25B5-0A9F-D7CC-0FABB7C6DCA7}"/>
                  </a:ext>
                </a:extLst>
              </p:cNvPr>
              <p:cNvSpPr txBox="1"/>
              <p:nvPr/>
            </p:nvSpPr>
            <p:spPr>
              <a:xfrm>
                <a:off x="7494976" y="1258418"/>
                <a:ext cx="1941622" cy="423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𝑐h𝑖𝑟𝑝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.3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A95AE39D-25B5-0A9F-D7CC-0FABB7C6D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4976" y="1258418"/>
                <a:ext cx="1941622" cy="423770"/>
              </a:xfrm>
              <a:prstGeom prst="rect">
                <a:avLst/>
              </a:prstGeom>
              <a:blipFill>
                <a:blip r:embed="rId4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8378DF2F-E8C1-E793-5A80-EAEAA6EDD364}"/>
                  </a:ext>
                </a:extLst>
              </p:cNvPr>
              <p:cNvSpPr txBox="1"/>
              <p:nvPr/>
            </p:nvSpPr>
            <p:spPr>
              <a:xfrm>
                <a:off x="7491603" y="837259"/>
                <a:ext cx="1858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𝑑𝑤𝑒𝑙𝑙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0.04 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8378DF2F-E8C1-E793-5A80-EAEAA6EDD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603" y="837259"/>
                <a:ext cx="1858907" cy="400110"/>
              </a:xfrm>
              <a:prstGeom prst="rect">
                <a:avLst/>
              </a:prstGeom>
              <a:blipFill>
                <a:blip r:embed="rId5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4C45B992-58E4-2ACC-32E4-6CD838476435}"/>
                  </a:ext>
                </a:extLst>
              </p:cNvPr>
              <p:cNvSpPr txBox="1"/>
              <p:nvPr/>
            </p:nvSpPr>
            <p:spPr>
              <a:xfrm>
                <a:off x="7650909" y="2486157"/>
                <a:ext cx="1575368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𝑟𝑎𝑛𝑔𝑒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𝑐𝑒𝑙𝑙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4C45B992-58E4-2ACC-32E4-6CD838476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909" y="2486157"/>
                <a:ext cx="1575368" cy="299569"/>
              </a:xfrm>
              <a:prstGeom prst="rect">
                <a:avLst/>
              </a:prstGeom>
              <a:blipFill>
                <a:blip r:embed="rId6"/>
                <a:stretch>
                  <a:fillRect l="-2400" r="-32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9083B13D-4FD5-4E4D-C841-28825A5CFE75}"/>
                  </a:ext>
                </a:extLst>
              </p:cNvPr>
              <p:cNvSpPr txBox="1"/>
              <p:nvPr/>
            </p:nvSpPr>
            <p:spPr>
              <a:xfrm>
                <a:off x="9474607" y="2486156"/>
                <a:ext cx="1306896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𝑚𝑖𝑔𝑟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=7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9083B13D-4FD5-4E4D-C841-28825A5CF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4607" y="2486156"/>
                <a:ext cx="1306896" cy="299569"/>
              </a:xfrm>
              <a:prstGeom prst="rect">
                <a:avLst/>
              </a:prstGeom>
              <a:blipFill>
                <a:blip r:embed="rId7"/>
                <a:stretch>
                  <a:fillRect l="-2857" t="-8000" r="-952" b="-2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767705A5-801A-4A33-36B7-CFAB4B5DCA1C}"/>
                  </a:ext>
                </a:extLst>
              </p:cNvPr>
              <p:cNvSpPr txBox="1"/>
              <p:nvPr/>
            </p:nvSpPr>
            <p:spPr>
              <a:xfrm>
                <a:off x="7670319" y="4262281"/>
                <a:ext cx="15785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𝑐𝑒𝑙𝑙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767705A5-801A-4A33-36B7-CFAB4B5DC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0319" y="4262281"/>
                <a:ext cx="1578574" cy="276999"/>
              </a:xfrm>
              <a:prstGeom prst="rect">
                <a:avLst/>
              </a:prstGeom>
              <a:blipFill>
                <a:blip r:embed="rId8"/>
                <a:stretch>
                  <a:fillRect l="-2381" r="-3175" b="-13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38250BAD-A9D6-59F6-81FE-828D43A4FCE0}"/>
                  </a:ext>
                </a:extLst>
              </p:cNvPr>
              <p:cNvSpPr txBox="1"/>
              <p:nvPr/>
            </p:nvSpPr>
            <p:spPr>
              <a:xfrm>
                <a:off x="9590618" y="4262281"/>
                <a:ext cx="1751698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𝑚𝑖𝑔𝑟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=0.0195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38250BAD-A9D6-59F6-81FE-828D43A4F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0618" y="4262281"/>
                <a:ext cx="1751698" cy="299569"/>
              </a:xfrm>
              <a:prstGeom prst="rect">
                <a:avLst/>
              </a:prstGeom>
              <a:blipFill>
                <a:blip r:embed="rId9"/>
                <a:stretch>
                  <a:fillRect l="-2878" t="-4000" r="-719" b="-2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FC55B4F6-2A10-3B50-BBA0-2C18F85FDA9A}"/>
                  </a:ext>
                </a:extLst>
              </p:cNvPr>
              <p:cNvSpPr txBox="1"/>
              <p:nvPr/>
            </p:nvSpPr>
            <p:spPr>
              <a:xfrm>
                <a:off x="8329427" y="3696840"/>
                <a:ext cx="1763753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𝑡𝑖𝑝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=89.68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FC55B4F6-2A10-3B50-BBA0-2C18F85FD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9427" y="3696840"/>
                <a:ext cx="1763753" cy="298415"/>
              </a:xfrm>
              <a:prstGeom prst="rect">
                <a:avLst/>
              </a:prstGeom>
              <a:blipFill>
                <a:blip r:embed="rId10"/>
                <a:stretch>
                  <a:fillRect l="-1429" t="-4000" r="-1429" b="-2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96EFA7E4-9885-57AE-7022-0D449401F764}"/>
              </a:ext>
            </a:extLst>
          </p:cNvPr>
          <p:cNvSpPr txBox="1"/>
          <p:nvPr/>
        </p:nvSpPr>
        <p:spPr>
          <a:xfrm>
            <a:off x="7485949" y="1989806"/>
            <a:ext cx="199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Features extracted: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BFCB5E49-E7F4-D996-8E69-28A29447F61D}"/>
                  </a:ext>
                </a:extLst>
              </p:cNvPr>
              <p:cNvSpPr txBox="1"/>
              <p:nvPr/>
            </p:nvSpPr>
            <p:spPr>
              <a:xfrm>
                <a:off x="7652716" y="4968800"/>
                <a:ext cx="7466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BFCB5E49-E7F4-D996-8E69-28A29447F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2716" y="4968800"/>
                <a:ext cx="746679" cy="276999"/>
              </a:xfrm>
              <a:prstGeom prst="rect">
                <a:avLst/>
              </a:prstGeom>
              <a:blipFill>
                <a:blip r:embed="rId11"/>
                <a:stretch>
                  <a:fillRect l="-6667" r="-6667" b="-13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1F017C1-324F-982D-3216-17962B5AD6D1}"/>
                  </a:ext>
                </a:extLst>
              </p:cNvPr>
              <p:cNvSpPr txBox="1"/>
              <p:nvPr/>
            </p:nvSpPr>
            <p:spPr>
              <a:xfrm>
                <a:off x="7732063" y="2941565"/>
                <a:ext cx="1367041" cy="563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𝑚𝑖𝑔𝑟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𝑐𝐿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𝜇𝜆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1F017C1-324F-982D-3216-17962B5AD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063" y="2941565"/>
                <a:ext cx="1367041" cy="563809"/>
              </a:xfrm>
              <a:prstGeom prst="rect">
                <a:avLst/>
              </a:prstGeom>
              <a:blipFill>
                <a:blip r:embed="rId12"/>
                <a:stretch>
                  <a:fillRect l="-2752" t="-4444" r="-3670" b="-1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CasellaDiTesto 80">
                <a:extLst>
                  <a:ext uri="{FF2B5EF4-FFF2-40B4-BE49-F238E27FC236}">
                    <a16:creationId xmlns:a16="http://schemas.microsoft.com/office/drawing/2014/main" id="{AC07B756-EB39-459F-F2CA-E612C10A0071}"/>
                  </a:ext>
                </a:extLst>
              </p:cNvPr>
              <p:cNvSpPr txBox="1"/>
              <p:nvPr/>
            </p:nvSpPr>
            <p:spPr>
              <a:xfrm>
                <a:off x="9086592" y="3007871"/>
                <a:ext cx="1831334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𝑡𝑖𝑝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1" name="CasellaDiTesto 80">
                <a:extLst>
                  <a:ext uri="{FF2B5EF4-FFF2-40B4-BE49-F238E27FC236}">
                    <a16:creationId xmlns:a16="http://schemas.microsoft.com/office/drawing/2014/main" id="{AC07B756-EB39-459F-F2CA-E612C10A0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6592" y="3007871"/>
                <a:ext cx="1831334" cy="390748"/>
              </a:xfrm>
              <a:prstGeom prst="rect">
                <a:avLst/>
              </a:prstGeom>
              <a:blipFill>
                <a:blip r:embed="rId1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ABE364D-A859-B47E-B7F9-B9CA3AF27B10}"/>
                  </a:ext>
                </a:extLst>
              </p:cNvPr>
              <p:cNvSpPr txBox="1"/>
              <p:nvPr/>
            </p:nvSpPr>
            <p:spPr>
              <a:xfrm>
                <a:off x="9557189" y="4713250"/>
                <a:ext cx="1371529" cy="5988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𝑚𝑖𝑔𝑟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ABE364D-A859-B47E-B7F9-B9CA3AF27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7189" y="4713250"/>
                <a:ext cx="1371529" cy="598818"/>
              </a:xfrm>
              <a:prstGeom prst="rect">
                <a:avLst/>
              </a:prstGeom>
              <a:blipFill>
                <a:blip r:embed="rId14"/>
                <a:stretch>
                  <a:fillRect l="-3670" t="-4167" r="-2752" b="-104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CasellaDiTesto 81">
                <a:extLst>
                  <a:ext uri="{FF2B5EF4-FFF2-40B4-BE49-F238E27FC236}">
                    <a16:creationId xmlns:a16="http://schemas.microsoft.com/office/drawing/2014/main" id="{4672F6E5-3A9B-6A98-4F2A-4C9F199BA1DF}"/>
                  </a:ext>
                </a:extLst>
              </p:cNvPr>
              <p:cNvSpPr txBox="1"/>
              <p:nvPr/>
            </p:nvSpPr>
            <p:spPr>
              <a:xfrm>
                <a:off x="8231297" y="5547705"/>
                <a:ext cx="19297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161.107 rad/s </a:t>
                </a:r>
              </a:p>
            </p:txBody>
          </p:sp>
        </mc:Choice>
        <mc:Fallback>
          <p:sp>
            <p:nvSpPr>
              <p:cNvPr id="82" name="CasellaDiTesto 81">
                <a:extLst>
                  <a:ext uri="{FF2B5EF4-FFF2-40B4-BE49-F238E27FC236}">
                    <a16:creationId xmlns:a16="http://schemas.microsoft.com/office/drawing/2014/main" id="{4672F6E5-3A9B-6A98-4F2A-4C9F199BA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1297" y="5547705"/>
                <a:ext cx="1929740" cy="369332"/>
              </a:xfrm>
              <a:prstGeom prst="rect">
                <a:avLst/>
              </a:prstGeom>
              <a:blipFill>
                <a:blip r:embed="rId15"/>
                <a:stretch>
                  <a:fillRect t="-6452" r="-654" b="-225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CasellaDiTesto 82">
                <a:extLst>
                  <a:ext uri="{FF2B5EF4-FFF2-40B4-BE49-F238E27FC236}">
                    <a16:creationId xmlns:a16="http://schemas.microsoft.com/office/drawing/2014/main" id="{F7EFF7F4-D863-ADBF-1AAC-2293336AF5C6}"/>
                  </a:ext>
                </a:extLst>
              </p:cNvPr>
              <p:cNvSpPr txBox="1"/>
              <p:nvPr/>
            </p:nvSpPr>
            <p:spPr>
              <a:xfrm>
                <a:off x="8328495" y="6032056"/>
                <a:ext cx="1929740" cy="479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𝑡𝑖𝑝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den>
                    </m:f>
                  </m:oMath>
                </a14:m>
                <a:r>
                  <a:rPr lang="en-GB" dirty="0"/>
                  <a:t>  = 0.597 m</a:t>
                </a:r>
              </a:p>
            </p:txBody>
          </p:sp>
        </mc:Choice>
        <mc:Fallback>
          <p:sp>
            <p:nvSpPr>
              <p:cNvPr id="83" name="CasellaDiTesto 82">
                <a:extLst>
                  <a:ext uri="{FF2B5EF4-FFF2-40B4-BE49-F238E27FC236}">
                    <a16:creationId xmlns:a16="http://schemas.microsoft.com/office/drawing/2014/main" id="{F7EFF7F4-D863-ADBF-1AAC-2293336AF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495" y="6032056"/>
                <a:ext cx="1929740" cy="479683"/>
              </a:xfrm>
              <a:prstGeom prst="rect">
                <a:avLst/>
              </a:prstGeom>
              <a:blipFill>
                <a:blip r:embed="rId1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96B394A-DDF1-A676-2887-0376E3FD8E0A}"/>
              </a:ext>
            </a:extLst>
          </p:cNvPr>
          <p:cNvSpPr txBox="1"/>
          <p:nvPr/>
        </p:nvSpPr>
        <p:spPr>
          <a:xfrm>
            <a:off x="973777" y="5878286"/>
            <a:ext cx="2005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real values are: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CasellaDiTesto 83">
                <a:extLst>
                  <a:ext uri="{FF2B5EF4-FFF2-40B4-BE49-F238E27FC236}">
                    <a16:creationId xmlns:a16="http://schemas.microsoft.com/office/drawing/2014/main" id="{4A8C6C3C-EAF5-E58D-3450-739F923A2BBD}"/>
                  </a:ext>
                </a:extLst>
              </p:cNvPr>
              <p:cNvSpPr txBox="1"/>
              <p:nvPr/>
            </p:nvSpPr>
            <p:spPr>
              <a:xfrm>
                <a:off x="973777" y="6267648"/>
                <a:ext cx="11986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.6 </m:t>
                    </m:r>
                  </m:oMath>
                </a14:m>
                <a:r>
                  <a:rPr lang="en-GB" dirty="0"/>
                  <a:t>m</a:t>
                </a:r>
              </a:p>
            </p:txBody>
          </p:sp>
        </mc:Choice>
        <mc:Fallback>
          <p:sp>
            <p:nvSpPr>
              <p:cNvPr id="84" name="CasellaDiTesto 83">
                <a:extLst>
                  <a:ext uri="{FF2B5EF4-FFF2-40B4-BE49-F238E27FC236}">
                    <a16:creationId xmlns:a16="http://schemas.microsoft.com/office/drawing/2014/main" id="{4A8C6C3C-EAF5-E58D-3450-739F923A2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777" y="6267648"/>
                <a:ext cx="1198625" cy="369332"/>
              </a:xfrm>
              <a:prstGeom prst="rect">
                <a:avLst/>
              </a:prstGeom>
              <a:blipFill>
                <a:blip r:embed="rId17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CasellaDiTesto 84">
                <a:extLst>
                  <a:ext uri="{FF2B5EF4-FFF2-40B4-BE49-F238E27FC236}">
                    <a16:creationId xmlns:a16="http://schemas.microsoft.com/office/drawing/2014/main" id="{8E3CA92E-70B1-8989-CFA7-BA819A27D58C}"/>
                  </a:ext>
                </a:extLst>
              </p:cNvPr>
              <p:cNvSpPr txBox="1"/>
              <p:nvPr/>
            </p:nvSpPr>
            <p:spPr>
              <a:xfrm>
                <a:off x="2349339" y="6302529"/>
                <a:ext cx="1495218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𝑚𝑖𝑔𝑟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=0.02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5" name="CasellaDiTesto 84">
                <a:extLst>
                  <a:ext uri="{FF2B5EF4-FFF2-40B4-BE49-F238E27FC236}">
                    <a16:creationId xmlns:a16="http://schemas.microsoft.com/office/drawing/2014/main" id="{8E3CA92E-70B1-8989-CFA7-BA819A27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339" y="6302529"/>
                <a:ext cx="1495218" cy="299569"/>
              </a:xfrm>
              <a:prstGeom prst="rect">
                <a:avLst/>
              </a:prstGeom>
              <a:blipFill>
                <a:blip r:embed="rId18"/>
                <a:stretch>
                  <a:fillRect l="-2521" t="-8333" r="-1681" b="-291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magine 16">
            <a:extLst>
              <a:ext uri="{FF2B5EF4-FFF2-40B4-BE49-F238E27FC236}">
                <a16:creationId xmlns:a16="http://schemas.microsoft.com/office/drawing/2014/main" id="{3C1CC5E8-4705-46F1-9BC1-46A7E7D9052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78319" y="991726"/>
            <a:ext cx="6167295" cy="481378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6" name="CasellaDiTesto 85">
                <a:extLst>
                  <a:ext uri="{FF2B5EF4-FFF2-40B4-BE49-F238E27FC236}">
                    <a16:creationId xmlns:a16="http://schemas.microsoft.com/office/drawing/2014/main" id="{4E341093-C263-4ACD-C9AA-A100C47FDA70}"/>
                  </a:ext>
                </a:extLst>
              </p:cNvPr>
              <p:cNvSpPr txBox="1"/>
              <p:nvPr/>
            </p:nvSpPr>
            <p:spPr>
              <a:xfrm>
                <a:off x="9392605" y="869708"/>
                <a:ext cx="22975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𝑆𝑁𝑅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13.2 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86" name="CasellaDiTesto 85">
                <a:extLst>
                  <a:ext uri="{FF2B5EF4-FFF2-40B4-BE49-F238E27FC236}">
                    <a16:creationId xmlns:a16="http://schemas.microsoft.com/office/drawing/2014/main" id="{4E341093-C263-4ACD-C9AA-A100C47FD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2605" y="869708"/>
                <a:ext cx="2297552" cy="400110"/>
              </a:xfrm>
              <a:prstGeom prst="rect">
                <a:avLst/>
              </a:prstGeom>
              <a:blipFill>
                <a:blip r:embed="rId20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921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olo 1">
                <a:extLst>
                  <a:ext uri="{FF2B5EF4-FFF2-40B4-BE49-F238E27FC236}">
                    <a16:creationId xmlns:a16="http://schemas.microsoft.com/office/drawing/2014/main" id="{19A8E12C-B610-9B41-874C-A8978BA556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388" y="294385"/>
                <a:ext cx="8931762" cy="66210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it-IT" sz="4800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Result </a:t>
                </a:r>
                <a14:m>
                  <m:oMath xmlns:m="http://schemas.openxmlformats.org/officeDocument/2006/math">
                    <m:r>
                      <a:rPr lang="en-GB" sz="48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it-IT" sz="48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it-IT" sz="4800" b="0" i="0" dirty="0" smtClean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quad</m:t>
                    </m:r>
                    <m:r>
                      <m:rPr>
                        <m:nor/>
                      </m:rPr>
                      <a:rPr lang="it-IT" sz="480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. </m:t>
                    </m:r>
                    <m:r>
                      <m:rPr>
                        <m:nor/>
                      </m:rPr>
                      <a:rPr lang="it-IT" sz="480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drones</m:t>
                    </m:r>
                  </m:oMath>
                </a14:m>
                <a:endParaRPr lang="it-IT" sz="48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" name="Titolo 1">
                <a:extLst>
                  <a:ext uri="{FF2B5EF4-FFF2-40B4-BE49-F238E27FC236}">
                    <a16:creationId xmlns:a16="http://schemas.microsoft.com/office/drawing/2014/main" id="{19A8E12C-B610-9B41-874C-A8978BA55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88" y="294385"/>
                <a:ext cx="8931762" cy="662101"/>
              </a:xfrm>
              <a:prstGeom prst="rect">
                <a:avLst/>
              </a:prstGeom>
              <a:blipFill>
                <a:blip r:embed="rId2"/>
                <a:stretch>
                  <a:fillRect l="-3125" t="-45283" b="-490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tangolo 4">
            <a:extLst>
              <a:ext uri="{FF2B5EF4-FFF2-40B4-BE49-F238E27FC236}">
                <a16:creationId xmlns:a16="http://schemas.microsoft.com/office/drawing/2014/main" id="{A2AE2F1C-2AEE-5240-8140-58556514C835}"/>
              </a:ext>
            </a:extLst>
          </p:cNvPr>
          <p:cNvSpPr/>
          <p:nvPr/>
        </p:nvSpPr>
        <p:spPr>
          <a:xfrm>
            <a:off x="11565924" y="0"/>
            <a:ext cx="626075" cy="6858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EC2F83D-F030-DE46-B734-3BD3C2A28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8105" y="6055483"/>
            <a:ext cx="802517" cy="802517"/>
          </a:xfrm>
          <a:prstGeom prst="rect">
            <a:avLst/>
          </a:prstGeom>
          <a:effectLst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E20EC0BE-D188-0E28-FF46-492C069CDE9F}"/>
                  </a:ext>
                </a:extLst>
              </p:cNvPr>
              <p:cNvSpPr txBox="1"/>
              <p:nvPr/>
            </p:nvSpPr>
            <p:spPr>
              <a:xfrm>
                <a:off x="155248" y="984967"/>
                <a:ext cx="102841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Based on studied result on 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it-IT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it-IT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/>
                  <a:t> plane, in order to find a unique waveform for both quad. and </a:t>
                </a:r>
                <a:r>
                  <a:rPr lang="en-GB" dirty="0" err="1"/>
                  <a:t>helic</a:t>
                </a:r>
                <a:r>
                  <a:rPr lang="en-GB" dirty="0"/>
                  <a:t>. drones:</a:t>
                </a:r>
              </a:p>
            </p:txBody>
          </p:sp>
        </mc:Choice>
        <mc:Fallback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E20EC0BE-D188-0E28-FF46-492C069CD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48" y="984967"/>
                <a:ext cx="10284162" cy="369332"/>
              </a:xfrm>
              <a:prstGeom prst="rect">
                <a:avLst/>
              </a:prstGeom>
              <a:blipFill>
                <a:blip r:embed="rId4"/>
                <a:stretch>
                  <a:fillRect l="-493" t="-6667" r="-37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693C7410-644E-1C87-F353-77FA6650A7A5}"/>
                  </a:ext>
                </a:extLst>
              </p:cNvPr>
              <p:cNvSpPr txBox="1"/>
              <p:nvPr/>
            </p:nvSpPr>
            <p:spPr>
              <a:xfrm>
                <a:off x="4416397" y="2684033"/>
                <a:ext cx="1941622" cy="423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𝑐h𝑖𝑟𝑝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.3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693C7410-644E-1C87-F353-77FA6650A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397" y="2684033"/>
                <a:ext cx="1941622" cy="423770"/>
              </a:xfrm>
              <a:prstGeom prst="rect">
                <a:avLst/>
              </a:prstGeom>
              <a:blipFill>
                <a:blip r:embed="rId5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B1B7708B-B270-B55A-6D1D-1D1AD34D8973}"/>
                  </a:ext>
                </a:extLst>
              </p:cNvPr>
              <p:cNvSpPr txBox="1"/>
              <p:nvPr/>
            </p:nvSpPr>
            <p:spPr>
              <a:xfrm>
                <a:off x="4455749" y="3958718"/>
                <a:ext cx="19923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377.52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B1B7708B-B270-B55A-6D1D-1D1AD34D8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749" y="3958718"/>
                <a:ext cx="1992340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83B9D81D-CE6C-6C80-1AA0-9FD1F780BCF1}"/>
                  </a:ext>
                </a:extLst>
              </p:cNvPr>
              <p:cNvSpPr txBox="1"/>
              <p:nvPr/>
            </p:nvSpPr>
            <p:spPr>
              <a:xfrm>
                <a:off x="4465995" y="4428709"/>
                <a:ext cx="222828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115.3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𝐺𝐻𝑧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83B9D81D-CE6C-6C80-1AA0-9FD1F780B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5995" y="4428709"/>
                <a:ext cx="2228285" cy="400110"/>
              </a:xfrm>
              <a:prstGeom prst="rect">
                <a:avLst/>
              </a:prstGeom>
              <a:blipFill>
                <a:blip r:embed="rId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620D7734-C0E8-1DBE-5CD2-A0EA36DD9D4E}"/>
                  </a:ext>
                </a:extLst>
              </p:cNvPr>
              <p:cNvSpPr txBox="1"/>
              <p:nvPr/>
            </p:nvSpPr>
            <p:spPr>
              <a:xfrm>
                <a:off x="4150364" y="4854995"/>
                <a:ext cx="24736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𝐴𝐷𝐶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1.55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𝑀𝐻𝑧</m:t>
                    </m:r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620D7734-C0E8-1DBE-5CD2-A0EA36DD9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364" y="4854995"/>
                <a:ext cx="2473687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E3F6C56D-D7C2-5530-D561-9477A25A3D8B}"/>
                  </a:ext>
                </a:extLst>
              </p:cNvPr>
              <p:cNvSpPr txBox="1"/>
              <p:nvPr/>
            </p:nvSpPr>
            <p:spPr>
              <a:xfrm>
                <a:off x="4220638" y="5276679"/>
                <a:ext cx="207412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E3F6C56D-D7C2-5530-D561-9477A25A3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0638" y="5276679"/>
                <a:ext cx="2074124" cy="400110"/>
              </a:xfrm>
              <a:prstGeom prst="rect">
                <a:avLst/>
              </a:prstGeom>
              <a:blipFill>
                <a:blip r:embed="rId9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DA821D65-8246-9782-DD2B-DE13ADA30146}"/>
                  </a:ext>
                </a:extLst>
              </p:cNvPr>
              <p:cNvSpPr txBox="1"/>
              <p:nvPr/>
            </p:nvSpPr>
            <p:spPr>
              <a:xfrm>
                <a:off x="4455749" y="2176299"/>
                <a:ext cx="17162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𝑑𝑤𝑒𝑙𝑙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DA821D65-8246-9782-DD2B-DE13ADA30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749" y="2176299"/>
                <a:ext cx="1716239" cy="400110"/>
              </a:xfrm>
              <a:prstGeom prst="rect">
                <a:avLst/>
              </a:prstGeom>
              <a:blipFill>
                <a:blip r:embed="rId10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sellaDiTesto 1">
            <a:extLst>
              <a:ext uri="{FF2B5EF4-FFF2-40B4-BE49-F238E27FC236}">
                <a16:creationId xmlns:a16="http://schemas.microsoft.com/office/drawing/2014/main" id="{2C7136A2-BFBA-0946-59C4-8521EB462A9C}"/>
              </a:ext>
            </a:extLst>
          </p:cNvPr>
          <p:cNvSpPr txBox="1"/>
          <p:nvPr/>
        </p:nvSpPr>
        <p:spPr>
          <a:xfrm>
            <a:off x="6255252" y="2179917"/>
            <a:ext cx="15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(The max one)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018ED541-B326-BE6B-2622-C70B642759FC}"/>
              </a:ext>
            </a:extLst>
          </p:cNvPr>
          <p:cNvSpPr txBox="1"/>
          <p:nvPr/>
        </p:nvSpPr>
        <p:spPr>
          <a:xfrm>
            <a:off x="6481615" y="2732159"/>
            <a:ext cx="2864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(The max one req. for quad.)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C5D5935-2CCC-312A-A18E-20986B9E673C}"/>
                  </a:ext>
                </a:extLst>
              </p:cNvPr>
              <p:cNvSpPr txBox="1"/>
              <p:nvPr/>
            </p:nvSpPr>
            <p:spPr>
              <a:xfrm>
                <a:off x="278666" y="2156930"/>
                <a:ext cx="14001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𝐺𝐻𝑧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C5D5935-2CCC-312A-A18E-20986B9E6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66" y="2156930"/>
                <a:ext cx="1400190" cy="400110"/>
              </a:xfrm>
              <a:prstGeom prst="rect">
                <a:avLst/>
              </a:prstGeom>
              <a:blipFill>
                <a:blip r:embed="rId11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557EEC74-2B15-058E-73A8-7C53EAAF338A}"/>
                  </a:ext>
                </a:extLst>
              </p:cNvPr>
              <p:cNvSpPr txBox="1"/>
              <p:nvPr/>
            </p:nvSpPr>
            <p:spPr>
              <a:xfrm>
                <a:off x="240372" y="2534902"/>
                <a:ext cx="17561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=0.0333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557EEC74-2B15-058E-73A8-7C53EAAF3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72" y="2534902"/>
                <a:ext cx="1756122" cy="400110"/>
              </a:xfrm>
              <a:prstGeom prst="rect">
                <a:avLst/>
              </a:prstGeom>
              <a:blipFill>
                <a:blip r:embed="rId12"/>
                <a:stretch>
                  <a:fillRect b="-218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2EB8031F-AD9C-F472-C958-8F8B8BA8807D}"/>
                  </a:ext>
                </a:extLst>
              </p:cNvPr>
              <p:cNvSpPr txBox="1"/>
              <p:nvPr/>
            </p:nvSpPr>
            <p:spPr>
              <a:xfrm>
                <a:off x="264841" y="2940532"/>
                <a:ext cx="127490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2EB8031F-AD9C-F472-C958-8F8B8BA88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41" y="2940532"/>
                <a:ext cx="1274901" cy="400110"/>
              </a:xfrm>
              <a:prstGeom prst="rect">
                <a:avLst/>
              </a:prstGeom>
              <a:blipFill>
                <a:blip r:embed="rId1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ED9CB084-4479-A05E-8F3E-E0C4ADA0EF2D}"/>
                  </a:ext>
                </a:extLst>
              </p:cNvPr>
              <p:cNvSpPr txBox="1"/>
              <p:nvPr/>
            </p:nvSpPr>
            <p:spPr>
              <a:xfrm>
                <a:off x="216208" y="3347176"/>
                <a:ext cx="2525499" cy="6172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=150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𝑀𝐻𝑧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ED9CB084-4479-A05E-8F3E-E0C4ADA0E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08" y="3347176"/>
                <a:ext cx="2525499" cy="617285"/>
              </a:xfrm>
              <a:prstGeom prst="rect">
                <a:avLst/>
              </a:prstGeom>
              <a:blipFill>
                <a:blip r:embed="rId14"/>
                <a:stretch>
                  <a:fillRect b="-81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CasellaDiTesto 39">
                <a:extLst>
                  <a:ext uri="{FF2B5EF4-FFF2-40B4-BE49-F238E27FC236}">
                    <a16:creationId xmlns:a16="http://schemas.microsoft.com/office/drawing/2014/main" id="{7BBA8DAE-B024-BE46-23A1-707850206246}"/>
                  </a:ext>
                </a:extLst>
              </p:cNvPr>
              <p:cNvSpPr txBox="1"/>
              <p:nvPr/>
            </p:nvSpPr>
            <p:spPr>
              <a:xfrm>
                <a:off x="240372" y="4030018"/>
                <a:ext cx="16472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𝑟𝑒𝑛𝑒𝑤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 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000" dirty="0"/>
                  <a:t>  </a:t>
                </a:r>
              </a:p>
            </p:txBody>
          </p:sp>
        </mc:Choice>
        <mc:Fallback>
          <p:sp>
            <p:nvSpPr>
              <p:cNvPr id="40" name="CasellaDiTesto 39">
                <a:extLst>
                  <a:ext uri="{FF2B5EF4-FFF2-40B4-BE49-F238E27FC236}">
                    <a16:creationId xmlns:a16="http://schemas.microsoft.com/office/drawing/2014/main" id="{7BBA8DAE-B024-BE46-23A1-707850206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72" y="4030018"/>
                <a:ext cx="1647246" cy="400110"/>
              </a:xfrm>
              <a:prstGeom prst="rect">
                <a:avLst/>
              </a:prstGeom>
              <a:blipFill>
                <a:blip r:embed="rId15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6C378073-54BF-AE2F-8591-6530A548220A}"/>
                  </a:ext>
                </a:extLst>
              </p:cNvPr>
              <p:cNvSpPr txBox="1"/>
              <p:nvPr/>
            </p:nvSpPr>
            <p:spPr>
              <a:xfrm>
                <a:off x="234913" y="4532218"/>
                <a:ext cx="21019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𝑆𝑁𝑅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=20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6C378073-54BF-AE2F-8591-6530A5482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13" y="4532218"/>
                <a:ext cx="2101986" cy="400110"/>
              </a:xfrm>
              <a:prstGeom prst="rect">
                <a:avLst/>
              </a:prstGeom>
              <a:blipFill>
                <a:blip r:embed="rId16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E6EF6EE7-277D-011B-935C-64DC509F3235}"/>
                  </a:ext>
                </a:extLst>
              </p:cNvPr>
              <p:cNvSpPr txBox="1"/>
              <p:nvPr/>
            </p:nvSpPr>
            <p:spPr>
              <a:xfrm>
                <a:off x="258756" y="4979248"/>
                <a:ext cx="12777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𝑒𝑙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=60°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E6EF6EE7-277D-011B-935C-64DC509F3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56" y="4979248"/>
                <a:ext cx="1277722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ECDA0C52-AD3E-69C6-74D2-B9E8064BF842}"/>
                  </a:ext>
                </a:extLst>
              </p:cNvPr>
              <p:cNvSpPr txBox="1"/>
              <p:nvPr/>
            </p:nvSpPr>
            <p:spPr>
              <a:xfrm>
                <a:off x="263671" y="5450925"/>
                <a:ext cx="14716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=290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ECDA0C52-AD3E-69C6-74D2-B9E8064BF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71" y="5450925"/>
                <a:ext cx="1471685" cy="400110"/>
              </a:xfrm>
              <a:prstGeom prst="rect">
                <a:avLst/>
              </a:prstGeom>
              <a:blipFill>
                <a:blip r:embed="rId18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F391A49A-C501-F865-1F13-FF528BE7B29B}"/>
                  </a:ext>
                </a:extLst>
              </p:cNvPr>
              <p:cNvSpPr txBox="1"/>
              <p:nvPr/>
            </p:nvSpPr>
            <p:spPr>
              <a:xfrm>
                <a:off x="83094" y="5873033"/>
                <a:ext cx="22738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=1000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F391A49A-C501-F865-1F13-FF528BE7B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4" y="5873033"/>
                <a:ext cx="2273883" cy="400110"/>
              </a:xfrm>
              <a:prstGeom prst="rect">
                <a:avLst/>
              </a:prstGeom>
              <a:blipFill>
                <a:blip r:embed="rId19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17020F52-8FD9-4798-E7A8-878B1DBAD582}"/>
              </a:ext>
            </a:extLst>
          </p:cNvPr>
          <p:cNvSpPr txBox="1"/>
          <p:nvPr/>
        </p:nvSpPr>
        <p:spPr>
          <a:xfrm>
            <a:off x="119246" y="1644646"/>
            <a:ext cx="3212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Usual radar starting parameters: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DD21B6FB-AFA8-74CA-1F7D-9ED50B1E4EBA}"/>
              </a:ext>
            </a:extLst>
          </p:cNvPr>
          <p:cNvSpPr txBox="1"/>
          <p:nvPr/>
        </p:nvSpPr>
        <p:spPr>
          <a:xfrm>
            <a:off x="4460635" y="1686981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With chosen: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2E2FB281-2E4B-9BDB-8879-47F3B7627EFB}"/>
                  </a:ext>
                </a:extLst>
              </p:cNvPr>
              <p:cNvSpPr txBox="1"/>
              <p:nvPr/>
            </p:nvSpPr>
            <p:spPr>
              <a:xfrm>
                <a:off x="4505710" y="5655373"/>
                <a:ext cx="131914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𝑎𝑧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18°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2E2FB281-2E4B-9BDB-8879-47F3B7627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710" y="5655373"/>
                <a:ext cx="1319144" cy="4001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47E8E9EF-46B4-2F9A-554B-D1202FAFD3D4}"/>
                  </a:ext>
                </a:extLst>
              </p:cNvPr>
              <p:cNvSpPr txBox="1"/>
              <p:nvPr/>
            </p:nvSpPr>
            <p:spPr>
              <a:xfrm>
                <a:off x="311328" y="6338700"/>
                <a:ext cx="12790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it-IT" sz="2000" b="0" dirty="0">
                    <a:ea typeface="Cambria Math" panose="02040503050406030204" pitchFamily="18" charset="0"/>
                  </a:rPr>
                  <a:t>L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𝑑𝐵</m:t>
                    </m:r>
                  </m:oMath>
                </a14:m>
                <a:endParaRPr lang="en-GB" sz="2000" dirty="0"/>
              </a:p>
            </p:txBody>
          </p:sp>
        </mc:Choice>
        <mc:Fallback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47E8E9EF-46B4-2F9A-554B-D1202FAFD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328" y="6338700"/>
                <a:ext cx="1279068" cy="400110"/>
              </a:xfrm>
              <a:prstGeom prst="rect">
                <a:avLst/>
              </a:prstGeom>
              <a:blipFill>
                <a:blip r:embed="rId21"/>
                <a:stretch>
                  <a:fillRect l="-4902" t="-9375" b="-281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7FA376E2-C901-4357-6546-7A7214290931}"/>
              </a:ext>
            </a:extLst>
          </p:cNvPr>
          <p:cNvSpPr txBox="1"/>
          <p:nvPr/>
        </p:nvSpPr>
        <p:spPr>
          <a:xfrm>
            <a:off x="4465995" y="3505570"/>
            <a:ext cx="95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Follows: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B03CED92-EC38-D954-2D98-6E4A7DF3D94E}"/>
              </a:ext>
            </a:extLst>
          </p:cNvPr>
          <p:cNvSpPr/>
          <p:nvPr/>
        </p:nvSpPr>
        <p:spPr>
          <a:xfrm>
            <a:off x="4282576" y="3830545"/>
            <a:ext cx="2473642" cy="668592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00A78BB4-C03F-A52B-E870-FC7BA98C8990}"/>
              </a:ext>
            </a:extLst>
          </p:cNvPr>
          <p:cNvCxnSpPr/>
          <p:nvPr/>
        </p:nvCxnSpPr>
        <p:spPr>
          <a:xfrm>
            <a:off x="7021391" y="4158773"/>
            <a:ext cx="892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29CF4C0-03BD-C559-793E-31EA0D45CD86}"/>
              </a:ext>
            </a:extLst>
          </p:cNvPr>
          <p:cNvSpPr txBox="1"/>
          <p:nvPr/>
        </p:nvSpPr>
        <p:spPr>
          <a:xfrm>
            <a:off x="8003776" y="3958718"/>
            <a:ext cx="365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 order to decrease required power: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9D7E502-A733-7EA5-0604-4628C0D5B6BF}"/>
              </a:ext>
            </a:extLst>
          </p:cNvPr>
          <p:cNvSpPr txBox="1"/>
          <p:nvPr/>
        </p:nvSpPr>
        <p:spPr>
          <a:xfrm>
            <a:off x="8192105" y="4730538"/>
            <a:ext cx="2545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1. Increase renewal time,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114D1811-375A-8BED-F9C4-9799F3F0DE18}"/>
              </a:ext>
            </a:extLst>
          </p:cNvPr>
          <p:cNvSpPr txBox="1"/>
          <p:nvPr/>
        </p:nvSpPr>
        <p:spPr>
          <a:xfrm>
            <a:off x="8203647" y="5099870"/>
            <a:ext cx="237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2. Decrease dwell time,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4A739D38-DD30-F278-0029-14424947DE02}"/>
              </a:ext>
            </a:extLst>
          </p:cNvPr>
          <p:cNvSpPr txBox="1"/>
          <p:nvPr/>
        </p:nvSpPr>
        <p:spPr>
          <a:xfrm>
            <a:off x="8216054" y="5454072"/>
            <a:ext cx="2412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3. Decrease max Range,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304B9701-E7D9-9F82-0E87-5748733E98E2}"/>
              </a:ext>
            </a:extLst>
          </p:cNvPr>
          <p:cNvSpPr txBox="1"/>
          <p:nvPr/>
        </p:nvSpPr>
        <p:spPr>
          <a:xfrm>
            <a:off x="8216054" y="5786406"/>
            <a:ext cx="3006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4. Assume lower Noise Figure.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D8A17741-0F05-B594-7825-8DB8BB74519F}"/>
                  </a:ext>
                </a:extLst>
              </p:cNvPr>
              <p:cNvSpPr txBox="1"/>
              <p:nvPr/>
            </p:nvSpPr>
            <p:spPr>
              <a:xfrm>
                <a:off x="7961454" y="2013978"/>
                <a:ext cx="391750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dirty="0" err="1"/>
                  <a:t>Obtained</a:t>
                </a:r>
                <a:r>
                  <a:rPr lang="it-IT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𝐵𝐹</m:t>
                        </m:r>
                      </m:sub>
                    </m:sSub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</a:t>
                </a:r>
                <a:r>
                  <a:rPr lang="en-GB" dirty="0"/>
                  <a:t> for a helicopter drone</a:t>
                </a:r>
              </a:p>
            </p:txBody>
          </p:sp>
        </mc:Choice>
        <mc:Fallback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D8A17741-0F05-B594-7825-8DB8BB7451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1454" y="2013978"/>
                <a:ext cx="3917507" cy="646331"/>
              </a:xfrm>
              <a:prstGeom prst="rect">
                <a:avLst/>
              </a:prstGeom>
              <a:blipFill>
                <a:blip r:embed="rId22"/>
                <a:stretch>
                  <a:fillRect l="-968" t="-3846" r="-1935" b="-134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48CD4692-5C7B-DC88-C291-CCBC2130538C}"/>
              </a:ext>
            </a:extLst>
          </p:cNvPr>
          <p:cNvSpPr txBox="1"/>
          <p:nvPr/>
        </p:nvSpPr>
        <p:spPr>
          <a:xfrm>
            <a:off x="8253524" y="6127333"/>
            <a:ext cx="3402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5. Decrease the SNR min required.</a:t>
            </a:r>
          </a:p>
        </p:txBody>
      </p:sp>
    </p:spTree>
    <p:extLst>
      <p:ext uri="{BB962C8B-B14F-4D97-AF65-F5344CB8AC3E}">
        <p14:creationId xmlns:p14="http://schemas.microsoft.com/office/powerpoint/2010/main" val="2577346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olo 1">
                <a:extLst>
                  <a:ext uri="{FF2B5EF4-FFF2-40B4-BE49-F238E27FC236}">
                    <a16:creationId xmlns:a16="http://schemas.microsoft.com/office/drawing/2014/main" id="{19A8E12C-B610-9B41-874C-A8978BA556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388" y="294385"/>
                <a:ext cx="8931762" cy="66210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it-IT" sz="4800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Result </a:t>
                </a:r>
                <a14:m>
                  <m:oMath xmlns:m="http://schemas.openxmlformats.org/officeDocument/2006/math">
                    <m:r>
                      <a:rPr lang="en-GB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it-IT" sz="4800" b="0" i="0" dirty="0" smtClean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quad</m:t>
                    </m:r>
                    <m:r>
                      <m:rPr>
                        <m:nor/>
                      </m:rPr>
                      <a:rPr lang="it-IT" sz="480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. </m:t>
                    </m:r>
                    <m:r>
                      <m:rPr>
                        <m:nor/>
                      </m:rPr>
                      <a:rPr lang="it-IT" sz="480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drones</m:t>
                    </m:r>
                  </m:oMath>
                </a14:m>
                <a:endParaRPr lang="it-IT" sz="48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" name="Titolo 1">
                <a:extLst>
                  <a:ext uri="{FF2B5EF4-FFF2-40B4-BE49-F238E27FC236}">
                    <a16:creationId xmlns:a16="http://schemas.microsoft.com/office/drawing/2014/main" id="{19A8E12C-B610-9B41-874C-A8978BA55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88" y="294385"/>
                <a:ext cx="8931762" cy="662101"/>
              </a:xfrm>
              <a:prstGeom prst="rect">
                <a:avLst/>
              </a:prstGeom>
              <a:blipFill>
                <a:blip r:embed="rId2"/>
                <a:stretch>
                  <a:fillRect l="-3125" t="-45283" b="-490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tangolo 4">
            <a:extLst>
              <a:ext uri="{FF2B5EF4-FFF2-40B4-BE49-F238E27FC236}">
                <a16:creationId xmlns:a16="http://schemas.microsoft.com/office/drawing/2014/main" id="{A2AE2F1C-2AEE-5240-8140-58556514C835}"/>
              </a:ext>
            </a:extLst>
          </p:cNvPr>
          <p:cNvSpPr/>
          <p:nvPr/>
        </p:nvSpPr>
        <p:spPr>
          <a:xfrm>
            <a:off x="11565924" y="0"/>
            <a:ext cx="626075" cy="6858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EC2F83D-F030-DE46-B734-3BD3C2A28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8105" y="6055483"/>
            <a:ext cx="802517" cy="802517"/>
          </a:xfrm>
          <a:prstGeom prst="rect">
            <a:avLst/>
          </a:prstGeom>
          <a:effectLst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B1B7708B-B270-B55A-6D1D-1D1AD34D8973}"/>
                  </a:ext>
                </a:extLst>
              </p:cNvPr>
              <p:cNvSpPr txBox="1"/>
              <p:nvPr/>
            </p:nvSpPr>
            <p:spPr>
              <a:xfrm>
                <a:off x="5670672" y="1631438"/>
                <a:ext cx="19362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241.61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B1B7708B-B270-B55A-6D1D-1D1AD34D8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672" y="1631438"/>
                <a:ext cx="193623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E3F6C56D-D7C2-5530-D561-9477A25A3D8B}"/>
                  </a:ext>
                </a:extLst>
              </p:cNvPr>
              <p:cNvSpPr txBox="1"/>
              <p:nvPr/>
            </p:nvSpPr>
            <p:spPr>
              <a:xfrm>
                <a:off x="9254306" y="1573561"/>
                <a:ext cx="207412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0.15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E3F6C56D-D7C2-5530-D561-9477A25A3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306" y="1573561"/>
                <a:ext cx="2074124" cy="400110"/>
              </a:xfrm>
              <a:prstGeom prst="rect">
                <a:avLst/>
              </a:prstGeom>
              <a:blipFill>
                <a:blip r:embed="rId5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DA821D65-8246-9782-DD2B-DE13ADA30146}"/>
                  </a:ext>
                </a:extLst>
              </p:cNvPr>
              <p:cNvSpPr txBox="1"/>
              <p:nvPr/>
            </p:nvSpPr>
            <p:spPr>
              <a:xfrm>
                <a:off x="2518663" y="1764019"/>
                <a:ext cx="1858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𝑑𝑤𝑒𝑙𝑙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0.08 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DA821D65-8246-9782-DD2B-DE13ADA30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8663" y="1764019"/>
                <a:ext cx="1858907" cy="400110"/>
              </a:xfrm>
              <a:prstGeom prst="rect">
                <a:avLst/>
              </a:prstGeom>
              <a:blipFill>
                <a:blip r:embed="rId6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7020F52-8FD9-4798-E7A8-878B1DBAD582}"/>
                  </a:ext>
                </a:extLst>
              </p:cNvPr>
              <p:cNvSpPr txBox="1"/>
              <p:nvPr/>
            </p:nvSpPr>
            <p:spPr>
              <a:xfrm>
                <a:off x="269388" y="1212450"/>
                <a:ext cx="37594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By decreasing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𝐵𝐹</m:t>
                        </m:r>
                      </m:sub>
                    </m:sSub>
                  </m:oMath>
                </a14:m>
                <a:r>
                  <a:rPr lang="en-GB" dirty="0"/>
                  <a:t>, so the dwell time: </a:t>
                </a:r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7020F52-8FD9-4798-E7A8-878B1DBAD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88" y="1212450"/>
                <a:ext cx="3759427" cy="369332"/>
              </a:xfrm>
              <a:prstGeom prst="rect">
                <a:avLst/>
              </a:prstGeom>
              <a:blipFill>
                <a:blip r:embed="rId7"/>
                <a:stretch>
                  <a:fillRect l="-1347" t="-6667" r="-337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2E2FB281-2E4B-9BDB-8879-47F3B7627EFB}"/>
                  </a:ext>
                </a:extLst>
              </p:cNvPr>
              <p:cNvSpPr txBox="1"/>
              <p:nvPr/>
            </p:nvSpPr>
            <p:spPr>
              <a:xfrm>
                <a:off x="7843328" y="1596498"/>
                <a:ext cx="15147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𝑎𝑧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14.4°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2E2FB281-2E4B-9BDB-8879-47F3B7627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328" y="1596498"/>
                <a:ext cx="1514710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7FA376E2-C901-4357-6546-7A7214290931}"/>
              </a:ext>
            </a:extLst>
          </p:cNvPr>
          <p:cNvSpPr txBox="1"/>
          <p:nvPr/>
        </p:nvSpPr>
        <p:spPr>
          <a:xfrm>
            <a:off x="5698110" y="1160707"/>
            <a:ext cx="95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Follows: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8B03C5B6-1A21-134F-0A2B-BA597E507C9F}"/>
                  </a:ext>
                </a:extLst>
              </p:cNvPr>
              <p:cNvSpPr txBox="1"/>
              <p:nvPr/>
            </p:nvSpPr>
            <p:spPr>
              <a:xfrm>
                <a:off x="207305" y="1764019"/>
                <a:ext cx="15348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𝐵𝐹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8B03C5B6-1A21-134F-0A2B-BA597E507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05" y="1764019"/>
                <a:ext cx="153488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E40487C9-95BC-BF66-578E-1024E4D417AE}"/>
                  </a:ext>
                </a:extLst>
              </p:cNvPr>
              <p:cNvSpPr txBox="1"/>
              <p:nvPr/>
            </p:nvSpPr>
            <p:spPr>
              <a:xfrm>
                <a:off x="207305" y="2188787"/>
                <a:ext cx="15348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𝐵𝐹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E40487C9-95BC-BF66-578E-1024E4D41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05" y="2188787"/>
                <a:ext cx="153488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CasellaDiTesto 40">
                <a:extLst>
                  <a:ext uri="{FF2B5EF4-FFF2-40B4-BE49-F238E27FC236}">
                    <a16:creationId xmlns:a16="http://schemas.microsoft.com/office/drawing/2014/main" id="{AEA919BA-2F13-CCDF-FE34-9471E8BC29BB}"/>
                  </a:ext>
                </a:extLst>
              </p:cNvPr>
              <p:cNvSpPr txBox="1"/>
              <p:nvPr/>
            </p:nvSpPr>
            <p:spPr>
              <a:xfrm>
                <a:off x="207305" y="2613555"/>
                <a:ext cx="15348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𝐵𝐹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1" name="CasellaDiTesto 40">
                <a:extLst>
                  <a:ext uri="{FF2B5EF4-FFF2-40B4-BE49-F238E27FC236}">
                    <a16:creationId xmlns:a16="http://schemas.microsoft.com/office/drawing/2014/main" id="{AEA919BA-2F13-CCDF-FE34-9471E8BC2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05" y="2613555"/>
                <a:ext cx="153488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FF69E817-DA31-F670-B510-D5378599F7A6}"/>
                  </a:ext>
                </a:extLst>
              </p:cNvPr>
              <p:cNvSpPr txBox="1"/>
              <p:nvPr/>
            </p:nvSpPr>
            <p:spPr>
              <a:xfrm>
                <a:off x="2526844" y="2153421"/>
                <a:ext cx="1858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𝑑𝑤𝑒𝑙𝑙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0.06 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FF69E817-DA31-F670-B510-D5378599F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844" y="2153421"/>
                <a:ext cx="1858907" cy="400110"/>
              </a:xfrm>
              <a:prstGeom prst="rect">
                <a:avLst/>
              </a:prstGeom>
              <a:blipFill>
                <a:blip r:embed="rId12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CasellaDiTesto 42">
                <a:extLst>
                  <a:ext uri="{FF2B5EF4-FFF2-40B4-BE49-F238E27FC236}">
                    <a16:creationId xmlns:a16="http://schemas.microsoft.com/office/drawing/2014/main" id="{7C64057D-B3AD-6F36-0DF7-472FD086A59E}"/>
                  </a:ext>
                </a:extLst>
              </p:cNvPr>
              <p:cNvSpPr txBox="1"/>
              <p:nvPr/>
            </p:nvSpPr>
            <p:spPr>
              <a:xfrm>
                <a:off x="2526844" y="2590832"/>
                <a:ext cx="1858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𝑑𝑤𝑒𝑙𝑙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0.04 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3" name="CasellaDiTesto 42">
                <a:extLst>
                  <a:ext uri="{FF2B5EF4-FFF2-40B4-BE49-F238E27FC236}">
                    <a16:creationId xmlns:a16="http://schemas.microsoft.com/office/drawing/2014/main" id="{7C64057D-B3AD-6F36-0DF7-472FD086A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844" y="2590832"/>
                <a:ext cx="1858907" cy="400110"/>
              </a:xfrm>
              <a:prstGeom prst="rect">
                <a:avLst/>
              </a:prstGeom>
              <a:blipFill>
                <a:blip r:embed="rId13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5B416F74-2C11-C0B4-C2ED-2E1F5BBDED52}"/>
                  </a:ext>
                </a:extLst>
              </p:cNvPr>
              <p:cNvSpPr txBox="1"/>
              <p:nvPr/>
            </p:nvSpPr>
            <p:spPr>
              <a:xfrm>
                <a:off x="5670672" y="2084637"/>
                <a:ext cx="19362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135.91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5B416F74-2C11-C0B4-C2ED-2E1F5BBDE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672" y="2084637"/>
                <a:ext cx="1936236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CasellaDiTesto 54">
                <a:extLst>
                  <a:ext uri="{FF2B5EF4-FFF2-40B4-BE49-F238E27FC236}">
                    <a16:creationId xmlns:a16="http://schemas.microsoft.com/office/drawing/2014/main" id="{9F05429F-F563-1C98-2C96-7B58E1AAE95B}"/>
                  </a:ext>
                </a:extLst>
              </p:cNvPr>
              <p:cNvSpPr txBox="1"/>
              <p:nvPr/>
            </p:nvSpPr>
            <p:spPr>
              <a:xfrm>
                <a:off x="7843328" y="2102684"/>
                <a:ext cx="15147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𝑎𝑧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10.8°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55" name="CasellaDiTesto 54">
                <a:extLst>
                  <a:ext uri="{FF2B5EF4-FFF2-40B4-BE49-F238E27FC236}">
                    <a16:creationId xmlns:a16="http://schemas.microsoft.com/office/drawing/2014/main" id="{9F05429F-F563-1C98-2C96-7B58E1AAE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328" y="2102684"/>
                <a:ext cx="1514710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CasellaDiTesto 55">
                <a:extLst>
                  <a:ext uri="{FF2B5EF4-FFF2-40B4-BE49-F238E27FC236}">
                    <a16:creationId xmlns:a16="http://schemas.microsoft.com/office/drawing/2014/main" id="{711C2FB4-1AA7-486F-88CE-46BFE86529C1}"/>
                  </a:ext>
                </a:extLst>
              </p:cNvPr>
              <p:cNvSpPr txBox="1"/>
              <p:nvPr/>
            </p:nvSpPr>
            <p:spPr>
              <a:xfrm>
                <a:off x="9268025" y="2104707"/>
                <a:ext cx="207412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56" name="CasellaDiTesto 55">
                <a:extLst>
                  <a:ext uri="{FF2B5EF4-FFF2-40B4-BE49-F238E27FC236}">
                    <a16:creationId xmlns:a16="http://schemas.microsoft.com/office/drawing/2014/main" id="{711C2FB4-1AA7-486F-88CE-46BFE8652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8025" y="2104707"/>
                <a:ext cx="2074124" cy="400110"/>
              </a:xfrm>
              <a:prstGeom prst="rect">
                <a:avLst/>
              </a:prstGeom>
              <a:blipFill>
                <a:blip r:embed="rId16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8252CBE6-8D26-F321-F9AE-11AD49B4DAA5}"/>
                  </a:ext>
                </a:extLst>
              </p:cNvPr>
              <p:cNvSpPr txBox="1"/>
              <p:nvPr/>
            </p:nvSpPr>
            <p:spPr>
              <a:xfrm>
                <a:off x="5656953" y="2593941"/>
                <a:ext cx="17070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60.4 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8252CBE6-8D26-F321-F9AE-11AD49B4D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953" y="2593941"/>
                <a:ext cx="1707006" cy="400110"/>
              </a:xfrm>
              <a:prstGeom prst="rect">
                <a:avLst/>
              </a:prstGeom>
              <a:blipFill>
                <a:blip r:embed="rId17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CasellaDiTesto 57">
                <a:extLst>
                  <a:ext uri="{FF2B5EF4-FFF2-40B4-BE49-F238E27FC236}">
                    <a16:creationId xmlns:a16="http://schemas.microsoft.com/office/drawing/2014/main" id="{1BE46DE8-904B-57A6-0C3D-22E3B4994CB5}"/>
                  </a:ext>
                </a:extLst>
              </p:cNvPr>
              <p:cNvSpPr txBox="1"/>
              <p:nvPr/>
            </p:nvSpPr>
            <p:spPr>
              <a:xfrm>
                <a:off x="7829609" y="2611988"/>
                <a:ext cx="13720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𝑎𝑧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7.2°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58" name="CasellaDiTesto 57">
                <a:extLst>
                  <a:ext uri="{FF2B5EF4-FFF2-40B4-BE49-F238E27FC236}">
                    <a16:creationId xmlns:a16="http://schemas.microsoft.com/office/drawing/2014/main" id="{1BE46DE8-904B-57A6-0C3D-22E3B4994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9609" y="2611988"/>
                <a:ext cx="1372042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85FAC6B2-B83C-5B70-12E6-FB004F695CAC}"/>
                  </a:ext>
                </a:extLst>
              </p:cNvPr>
              <p:cNvSpPr txBox="1"/>
              <p:nvPr/>
            </p:nvSpPr>
            <p:spPr>
              <a:xfrm>
                <a:off x="9254306" y="2614011"/>
                <a:ext cx="207412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0.3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85FAC6B2-B83C-5B70-12E6-FB004F695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306" y="2614011"/>
                <a:ext cx="2074124" cy="400110"/>
              </a:xfrm>
              <a:prstGeom prst="rect">
                <a:avLst/>
              </a:prstGeom>
              <a:blipFill>
                <a:blip r:embed="rId19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BAE2BBF5-D3C1-E253-2DC0-5F451A4A7BA8}"/>
              </a:ext>
            </a:extLst>
          </p:cNvPr>
          <p:cNvSpPr txBox="1"/>
          <p:nvPr/>
        </p:nvSpPr>
        <p:spPr>
          <a:xfrm>
            <a:off x="207305" y="3299671"/>
            <a:ext cx="3248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By increasing the renewal time: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21E3AA98-1BBF-E16A-B0F7-AACBAEDF4B6A}"/>
                  </a:ext>
                </a:extLst>
              </p:cNvPr>
              <p:cNvSpPr txBox="1"/>
              <p:nvPr/>
            </p:nvSpPr>
            <p:spPr>
              <a:xfrm>
                <a:off x="326717" y="3859295"/>
                <a:ext cx="16472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𝑟𝑒𝑛𝑒𝑤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000" dirty="0"/>
                  <a:t>  </a:t>
                </a:r>
              </a:p>
            </p:txBody>
          </p:sp>
        </mc:Choice>
        <mc:Fallback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21E3AA98-1BBF-E16A-B0F7-AACBAEDF4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17" y="3859295"/>
                <a:ext cx="1647246" cy="400110"/>
              </a:xfrm>
              <a:prstGeom prst="rect">
                <a:avLst/>
              </a:prstGeom>
              <a:blipFill>
                <a:blip r:embed="rId20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7B04DDC4-E4F5-9087-99BD-705A87ADD763}"/>
                  </a:ext>
                </a:extLst>
              </p:cNvPr>
              <p:cNvSpPr txBox="1"/>
              <p:nvPr/>
            </p:nvSpPr>
            <p:spPr>
              <a:xfrm>
                <a:off x="324311" y="4284063"/>
                <a:ext cx="16472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𝑟𝑒𝑛𝑒𝑤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000" dirty="0"/>
                  <a:t>  </a:t>
                </a:r>
              </a:p>
            </p:txBody>
          </p:sp>
        </mc:Choice>
        <mc:Fallback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7B04DDC4-E4F5-9087-99BD-705A87ADD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11" y="4284063"/>
                <a:ext cx="1647246" cy="400110"/>
              </a:xfrm>
              <a:prstGeom prst="rect">
                <a:avLst/>
              </a:prstGeom>
              <a:blipFill>
                <a:blip r:embed="rId21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19F2411B-5E29-683A-57F1-22DC2F936B8D}"/>
                  </a:ext>
                </a:extLst>
              </p:cNvPr>
              <p:cNvSpPr txBox="1"/>
              <p:nvPr/>
            </p:nvSpPr>
            <p:spPr>
              <a:xfrm>
                <a:off x="2852031" y="4295297"/>
                <a:ext cx="1941622" cy="423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𝑐h𝑖𝑟𝑝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.3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19F2411B-5E29-683A-57F1-22DC2F936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2031" y="4295297"/>
                <a:ext cx="1941622" cy="423770"/>
              </a:xfrm>
              <a:prstGeom prst="rect">
                <a:avLst/>
              </a:prstGeom>
              <a:blipFill>
                <a:blip r:embed="rId22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B7E77526-3E9D-9B70-D373-7BABD19EA195}"/>
                  </a:ext>
                </a:extLst>
              </p:cNvPr>
              <p:cNvSpPr txBox="1"/>
              <p:nvPr/>
            </p:nvSpPr>
            <p:spPr>
              <a:xfrm>
                <a:off x="2852851" y="3851240"/>
                <a:ext cx="17162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𝑑𝑤𝑒𝑙𝑙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B7E77526-3E9D-9B70-D373-7BABD19EA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2851" y="3851240"/>
                <a:ext cx="1716239" cy="400110"/>
              </a:xfrm>
              <a:prstGeom prst="rect">
                <a:avLst/>
              </a:prstGeom>
              <a:blipFill>
                <a:blip r:embed="rId23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CasellaDiTesto 64">
                <a:extLst>
                  <a:ext uri="{FF2B5EF4-FFF2-40B4-BE49-F238E27FC236}">
                    <a16:creationId xmlns:a16="http://schemas.microsoft.com/office/drawing/2014/main" id="{C13128D4-5F43-0A97-0794-1671CF65FF1C}"/>
                  </a:ext>
                </a:extLst>
              </p:cNvPr>
              <p:cNvSpPr txBox="1"/>
              <p:nvPr/>
            </p:nvSpPr>
            <p:spPr>
              <a:xfrm>
                <a:off x="5622308" y="3776971"/>
                <a:ext cx="19923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167.79 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65" name="CasellaDiTesto 64">
                <a:extLst>
                  <a:ext uri="{FF2B5EF4-FFF2-40B4-BE49-F238E27FC236}">
                    <a16:creationId xmlns:a16="http://schemas.microsoft.com/office/drawing/2014/main" id="{C13128D4-5F43-0A97-0794-1671CF65F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308" y="3776971"/>
                <a:ext cx="1992340" cy="400110"/>
              </a:xfrm>
              <a:prstGeom prst="rect">
                <a:avLst/>
              </a:prstGeom>
              <a:blipFill>
                <a:blip r:embed="rId24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CasellaDiTesto 65">
                <a:extLst>
                  <a:ext uri="{FF2B5EF4-FFF2-40B4-BE49-F238E27FC236}">
                    <a16:creationId xmlns:a16="http://schemas.microsoft.com/office/drawing/2014/main" id="{549B6E59-A188-3AF1-5FAC-D00B7F01DE2A}"/>
                  </a:ext>
                </a:extLst>
              </p:cNvPr>
              <p:cNvSpPr txBox="1"/>
              <p:nvPr/>
            </p:nvSpPr>
            <p:spPr>
              <a:xfrm>
                <a:off x="9205942" y="3719094"/>
                <a:ext cx="207412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0.18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66" name="CasellaDiTesto 65">
                <a:extLst>
                  <a:ext uri="{FF2B5EF4-FFF2-40B4-BE49-F238E27FC236}">
                    <a16:creationId xmlns:a16="http://schemas.microsoft.com/office/drawing/2014/main" id="{549B6E59-A188-3AF1-5FAC-D00B7F01D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5942" y="3719094"/>
                <a:ext cx="2074124" cy="400110"/>
              </a:xfrm>
              <a:prstGeom prst="rect">
                <a:avLst/>
              </a:prstGeom>
              <a:blipFill>
                <a:blip r:embed="rId25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CasellaDiTesto 66">
                <a:extLst>
                  <a:ext uri="{FF2B5EF4-FFF2-40B4-BE49-F238E27FC236}">
                    <a16:creationId xmlns:a16="http://schemas.microsoft.com/office/drawing/2014/main" id="{DC9F7B84-6A61-1726-ABCF-AFE0DC1FCFC2}"/>
                  </a:ext>
                </a:extLst>
              </p:cNvPr>
              <p:cNvSpPr txBox="1"/>
              <p:nvPr/>
            </p:nvSpPr>
            <p:spPr>
              <a:xfrm>
                <a:off x="7794964" y="3742031"/>
                <a:ext cx="131914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𝑎𝑧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12°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67" name="CasellaDiTesto 66">
                <a:extLst>
                  <a:ext uri="{FF2B5EF4-FFF2-40B4-BE49-F238E27FC236}">
                    <a16:creationId xmlns:a16="http://schemas.microsoft.com/office/drawing/2014/main" id="{DC9F7B84-6A61-1726-ABCF-AFE0DC1FC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4964" y="3742031"/>
                <a:ext cx="1319144" cy="40011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CasellaDiTesto 67">
                <a:extLst>
                  <a:ext uri="{FF2B5EF4-FFF2-40B4-BE49-F238E27FC236}">
                    <a16:creationId xmlns:a16="http://schemas.microsoft.com/office/drawing/2014/main" id="{2464D0CA-0694-1965-90EF-0FF6F771252C}"/>
                  </a:ext>
                </a:extLst>
              </p:cNvPr>
              <p:cNvSpPr txBox="1"/>
              <p:nvPr/>
            </p:nvSpPr>
            <p:spPr>
              <a:xfrm>
                <a:off x="5622308" y="4230170"/>
                <a:ext cx="18496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94.38 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68" name="CasellaDiTesto 67">
                <a:extLst>
                  <a:ext uri="{FF2B5EF4-FFF2-40B4-BE49-F238E27FC236}">
                    <a16:creationId xmlns:a16="http://schemas.microsoft.com/office/drawing/2014/main" id="{2464D0CA-0694-1965-90EF-0FF6F7712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308" y="4230170"/>
                <a:ext cx="1849674" cy="400110"/>
              </a:xfrm>
              <a:prstGeom prst="rect">
                <a:avLst/>
              </a:prstGeom>
              <a:blipFill>
                <a:blip r:embed="rId27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CasellaDiTesto 68">
                <a:extLst>
                  <a:ext uri="{FF2B5EF4-FFF2-40B4-BE49-F238E27FC236}">
                    <a16:creationId xmlns:a16="http://schemas.microsoft.com/office/drawing/2014/main" id="{B0F66E37-E1FA-BCC2-690C-C6CA8611194D}"/>
                  </a:ext>
                </a:extLst>
              </p:cNvPr>
              <p:cNvSpPr txBox="1"/>
              <p:nvPr/>
            </p:nvSpPr>
            <p:spPr>
              <a:xfrm>
                <a:off x="7794964" y="4248217"/>
                <a:ext cx="11764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𝑎𝑧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9°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69" name="CasellaDiTesto 68">
                <a:extLst>
                  <a:ext uri="{FF2B5EF4-FFF2-40B4-BE49-F238E27FC236}">
                    <a16:creationId xmlns:a16="http://schemas.microsoft.com/office/drawing/2014/main" id="{B0F66E37-E1FA-BCC2-690C-C6CA86111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4964" y="4248217"/>
                <a:ext cx="1176476" cy="40011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CasellaDiTesto 69">
                <a:extLst>
                  <a:ext uri="{FF2B5EF4-FFF2-40B4-BE49-F238E27FC236}">
                    <a16:creationId xmlns:a16="http://schemas.microsoft.com/office/drawing/2014/main" id="{ADA5ADD0-6BE6-22E4-B847-61169726C9F6}"/>
                  </a:ext>
                </a:extLst>
              </p:cNvPr>
              <p:cNvSpPr txBox="1"/>
              <p:nvPr/>
            </p:nvSpPr>
            <p:spPr>
              <a:xfrm>
                <a:off x="9219661" y="4250240"/>
                <a:ext cx="207412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0.24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70" name="CasellaDiTesto 69">
                <a:extLst>
                  <a:ext uri="{FF2B5EF4-FFF2-40B4-BE49-F238E27FC236}">
                    <a16:creationId xmlns:a16="http://schemas.microsoft.com/office/drawing/2014/main" id="{ADA5ADD0-6BE6-22E4-B847-61169726C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661" y="4250240"/>
                <a:ext cx="2074124" cy="400110"/>
              </a:xfrm>
              <a:prstGeom prst="rect">
                <a:avLst/>
              </a:prstGeom>
              <a:blipFill>
                <a:blip r:embed="rId29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8FF07544-0DF8-997E-8B67-83E2ABF73F5E}"/>
              </a:ext>
            </a:extLst>
          </p:cNvPr>
          <p:cNvSpPr txBox="1"/>
          <p:nvPr/>
        </p:nvSpPr>
        <p:spPr>
          <a:xfrm>
            <a:off x="207305" y="5058883"/>
            <a:ext cx="2987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By decreasing the max range: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CasellaDiTesto 71">
                <a:extLst>
                  <a:ext uri="{FF2B5EF4-FFF2-40B4-BE49-F238E27FC236}">
                    <a16:creationId xmlns:a16="http://schemas.microsoft.com/office/drawing/2014/main" id="{45B63F07-6F38-6629-FBB7-A41039528A55}"/>
                  </a:ext>
                </a:extLst>
              </p:cNvPr>
              <p:cNvSpPr txBox="1"/>
              <p:nvPr/>
            </p:nvSpPr>
            <p:spPr>
              <a:xfrm>
                <a:off x="191948" y="5567976"/>
                <a:ext cx="22738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900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72" name="CasellaDiTesto 71">
                <a:extLst>
                  <a:ext uri="{FF2B5EF4-FFF2-40B4-BE49-F238E27FC236}">
                    <a16:creationId xmlns:a16="http://schemas.microsoft.com/office/drawing/2014/main" id="{45B63F07-6F38-6629-FBB7-A41039528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48" y="5567976"/>
                <a:ext cx="2273883" cy="400110"/>
              </a:xfrm>
              <a:prstGeom prst="rect">
                <a:avLst/>
              </a:prstGeom>
              <a:blipFill>
                <a:blip r:embed="rId30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CasellaDiTesto 72">
                <a:extLst>
                  <a:ext uri="{FF2B5EF4-FFF2-40B4-BE49-F238E27FC236}">
                    <a16:creationId xmlns:a16="http://schemas.microsoft.com/office/drawing/2014/main" id="{E5853348-5AA2-6B97-4532-C1ED0D932017}"/>
                  </a:ext>
                </a:extLst>
              </p:cNvPr>
              <p:cNvSpPr txBox="1"/>
              <p:nvPr/>
            </p:nvSpPr>
            <p:spPr>
              <a:xfrm>
                <a:off x="207305" y="5992744"/>
                <a:ext cx="22738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800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73" name="CasellaDiTesto 72">
                <a:extLst>
                  <a:ext uri="{FF2B5EF4-FFF2-40B4-BE49-F238E27FC236}">
                    <a16:creationId xmlns:a16="http://schemas.microsoft.com/office/drawing/2014/main" id="{E5853348-5AA2-6B97-4532-C1ED0D932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05" y="5992744"/>
                <a:ext cx="2273883" cy="400110"/>
              </a:xfrm>
              <a:prstGeom prst="rect">
                <a:avLst/>
              </a:prstGeom>
              <a:blipFill>
                <a:blip r:embed="rId31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CasellaDiTesto 73">
                <a:extLst>
                  <a:ext uri="{FF2B5EF4-FFF2-40B4-BE49-F238E27FC236}">
                    <a16:creationId xmlns:a16="http://schemas.microsoft.com/office/drawing/2014/main" id="{B7143325-91B2-98A5-8031-C5739C5F60D3}"/>
                  </a:ext>
                </a:extLst>
              </p:cNvPr>
              <p:cNvSpPr txBox="1"/>
              <p:nvPr/>
            </p:nvSpPr>
            <p:spPr>
              <a:xfrm>
                <a:off x="2991382" y="5954720"/>
                <a:ext cx="1941622" cy="423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𝑐h𝑖𝑟𝑝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.3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74" name="CasellaDiTesto 73">
                <a:extLst>
                  <a:ext uri="{FF2B5EF4-FFF2-40B4-BE49-F238E27FC236}">
                    <a16:creationId xmlns:a16="http://schemas.microsoft.com/office/drawing/2014/main" id="{B7143325-91B2-98A5-8031-C5739C5F6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382" y="5954720"/>
                <a:ext cx="1941622" cy="423770"/>
              </a:xfrm>
              <a:prstGeom prst="rect">
                <a:avLst/>
              </a:prstGeom>
              <a:blipFill>
                <a:blip r:embed="rId32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CasellaDiTesto 74">
                <a:extLst>
                  <a:ext uri="{FF2B5EF4-FFF2-40B4-BE49-F238E27FC236}">
                    <a16:creationId xmlns:a16="http://schemas.microsoft.com/office/drawing/2014/main" id="{A2C906DC-1950-BB00-D2A2-B401292C23D7}"/>
                  </a:ext>
                </a:extLst>
              </p:cNvPr>
              <p:cNvSpPr txBox="1"/>
              <p:nvPr/>
            </p:nvSpPr>
            <p:spPr>
              <a:xfrm>
                <a:off x="2992202" y="5510663"/>
                <a:ext cx="17162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𝑑𝑤𝑒𝑙𝑙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75" name="CasellaDiTesto 74">
                <a:extLst>
                  <a:ext uri="{FF2B5EF4-FFF2-40B4-BE49-F238E27FC236}">
                    <a16:creationId xmlns:a16="http://schemas.microsoft.com/office/drawing/2014/main" id="{A2C906DC-1950-BB00-D2A2-B401292C2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202" y="5510663"/>
                <a:ext cx="1716239" cy="400110"/>
              </a:xfrm>
              <a:prstGeom prst="rect">
                <a:avLst/>
              </a:prstGeom>
              <a:blipFill>
                <a:blip r:embed="rId33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CasellaDiTesto 75">
                <a:extLst>
                  <a:ext uri="{FF2B5EF4-FFF2-40B4-BE49-F238E27FC236}">
                    <a16:creationId xmlns:a16="http://schemas.microsoft.com/office/drawing/2014/main" id="{F62CB8FB-673D-7100-E7C7-BA6977EC87CE}"/>
                  </a:ext>
                </a:extLst>
              </p:cNvPr>
              <p:cNvSpPr txBox="1"/>
              <p:nvPr/>
            </p:nvSpPr>
            <p:spPr>
              <a:xfrm>
                <a:off x="5633772" y="5428215"/>
                <a:ext cx="19923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247.69 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76" name="CasellaDiTesto 75">
                <a:extLst>
                  <a:ext uri="{FF2B5EF4-FFF2-40B4-BE49-F238E27FC236}">
                    <a16:creationId xmlns:a16="http://schemas.microsoft.com/office/drawing/2014/main" id="{F62CB8FB-673D-7100-E7C7-BA6977EC8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772" y="5428215"/>
                <a:ext cx="1992340" cy="400110"/>
              </a:xfrm>
              <a:prstGeom prst="rect">
                <a:avLst/>
              </a:prstGeom>
              <a:blipFill>
                <a:blip r:embed="rId34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CasellaDiTesto 76">
                <a:extLst>
                  <a:ext uri="{FF2B5EF4-FFF2-40B4-BE49-F238E27FC236}">
                    <a16:creationId xmlns:a16="http://schemas.microsoft.com/office/drawing/2014/main" id="{3833DF61-9D55-914B-C80E-A6C510BD93FD}"/>
                  </a:ext>
                </a:extLst>
              </p:cNvPr>
              <p:cNvSpPr txBox="1"/>
              <p:nvPr/>
            </p:nvSpPr>
            <p:spPr>
              <a:xfrm>
                <a:off x="5633772" y="5881414"/>
                <a:ext cx="19923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154.63 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77" name="CasellaDiTesto 76">
                <a:extLst>
                  <a:ext uri="{FF2B5EF4-FFF2-40B4-BE49-F238E27FC236}">
                    <a16:creationId xmlns:a16="http://schemas.microsoft.com/office/drawing/2014/main" id="{3833DF61-9D55-914B-C80E-A6C510BD9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772" y="5881414"/>
                <a:ext cx="1992340" cy="400110"/>
              </a:xfrm>
              <a:prstGeom prst="rect">
                <a:avLst/>
              </a:prstGeom>
              <a:blipFill>
                <a:blip r:embed="rId35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7B84E965-4239-5E1B-47A9-DBF48ED230C1}"/>
              </a:ext>
            </a:extLst>
          </p:cNvPr>
          <p:cNvSpPr txBox="1"/>
          <p:nvPr/>
        </p:nvSpPr>
        <p:spPr>
          <a:xfrm>
            <a:off x="8197782" y="5141331"/>
            <a:ext cx="3629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By decreasing only the Noise Figure: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CasellaDiTesto 78">
                <a:extLst>
                  <a:ext uri="{FF2B5EF4-FFF2-40B4-BE49-F238E27FC236}">
                    <a16:creationId xmlns:a16="http://schemas.microsoft.com/office/drawing/2014/main" id="{79888913-1750-16FB-BCA0-F1034FAC0415}"/>
                  </a:ext>
                </a:extLst>
              </p:cNvPr>
              <p:cNvSpPr txBox="1"/>
              <p:nvPr/>
            </p:nvSpPr>
            <p:spPr>
              <a:xfrm>
                <a:off x="8331906" y="5592634"/>
                <a:ext cx="113640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it-IT" sz="2000" b="0" dirty="0">
                    <a:ea typeface="Cambria Math" panose="02040503050406030204" pitchFamily="18" charset="0"/>
                  </a:rPr>
                  <a:t>L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𝑑𝐵</m:t>
                    </m:r>
                  </m:oMath>
                </a14:m>
                <a:endParaRPr lang="en-GB" sz="2000" dirty="0"/>
              </a:p>
            </p:txBody>
          </p:sp>
        </mc:Choice>
        <mc:Fallback>
          <p:sp>
            <p:nvSpPr>
              <p:cNvPr id="79" name="CasellaDiTesto 78">
                <a:extLst>
                  <a:ext uri="{FF2B5EF4-FFF2-40B4-BE49-F238E27FC236}">
                    <a16:creationId xmlns:a16="http://schemas.microsoft.com/office/drawing/2014/main" id="{79888913-1750-16FB-BCA0-F1034FAC0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1906" y="5592634"/>
                <a:ext cx="1136401" cy="400110"/>
              </a:xfrm>
              <a:prstGeom prst="rect">
                <a:avLst/>
              </a:prstGeom>
              <a:blipFill>
                <a:blip r:embed="rId36"/>
                <a:stretch>
                  <a:fillRect l="-6667" t="-9375" b="-281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CasellaDiTesto 79">
                <a:extLst>
                  <a:ext uri="{FF2B5EF4-FFF2-40B4-BE49-F238E27FC236}">
                    <a16:creationId xmlns:a16="http://schemas.microsoft.com/office/drawing/2014/main" id="{8871B7FE-D7AD-9838-DB80-ACDE0C3740A4}"/>
                  </a:ext>
                </a:extLst>
              </p:cNvPr>
              <p:cNvSpPr txBox="1"/>
              <p:nvPr/>
            </p:nvSpPr>
            <p:spPr>
              <a:xfrm>
                <a:off x="9774636" y="5567976"/>
                <a:ext cx="19923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189.21 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80" name="CasellaDiTesto 79">
                <a:extLst>
                  <a:ext uri="{FF2B5EF4-FFF2-40B4-BE49-F238E27FC236}">
                    <a16:creationId xmlns:a16="http://schemas.microsoft.com/office/drawing/2014/main" id="{8871B7FE-D7AD-9838-DB80-ACDE0C374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4636" y="5567976"/>
                <a:ext cx="1992340" cy="400110"/>
              </a:xfrm>
              <a:prstGeom prst="rect">
                <a:avLst/>
              </a:prstGeom>
              <a:blipFill>
                <a:blip r:embed="rId37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2629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olo 1">
                <a:extLst>
                  <a:ext uri="{FF2B5EF4-FFF2-40B4-BE49-F238E27FC236}">
                    <a16:creationId xmlns:a16="http://schemas.microsoft.com/office/drawing/2014/main" id="{19A8E12C-B610-9B41-874C-A8978BA556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388" y="294385"/>
                <a:ext cx="8931762" cy="66210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it-IT" sz="4800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Result </a:t>
                </a:r>
                <a14:m>
                  <m:oMath xmlns:m="http://schemas.openxmlformats.org/officeDocument/2006/math">
                    <m:r>
                      <a:rPr lang="en-GB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it-IT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it-IT" sz="4800" b="0" i="0" dirty="0" smtClean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quad</m:t>
                    </m:r>
                    <m:r>
                      <m:rPr>
                        <m:nor/>
                      </m:rPr>
                      <a:rPr lang="it-IT" sz="480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. </m:t>
                    </m:r>
                    <m:r>
                      <m:rPr>
                        <m:nor/>
                      </m:rPr>
                      <a:rPr lang="it-IT" sz="4800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drones</m:t>
                    </m:r>
                  </m:oMath>
                </a14:m>
                <a:endParaRPr lang="it-IT" sz="48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" name="Titolo 1">
                <a:extLst>
                  <a:ext uri="{FF2B5EF4-FFF2-40B4-BE49-F238E27FC236}">
                    <a16:creationId xmlns:a16="http://schemas.microsoft.com/office/drawing/2014/main" id="{19A8E12C-B610-9B41-874C-A8978BA55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88" y="294385"/>
                <a:ext cx="8931762" cy="662101"/>
              </a:xfrm>
              <a:prstGeom prst="rect">
                <a:avLst/>
              </a:prstGeom>
              <a:blipFill>
                <a:blip r:embed="rId2"/>
                <a:stretch>
                  <a:fillRect l="-3125" t="-45283" b="-490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tangolo 4">
            <a:extLst>
              <a:ext uri="{FF2B5EF4-FFF2-40B4-BE49-F238E27FC236}">
                <a16:creationId xmlns:a16="http://schemas.microsoft.com/office/drawing/2014/main" id="{A2AE2F1C-2AEE-5240-8140-58556514C835}"/>
              </a:ext>
            </a:extLst>
          </p:cNvPr>
          <p:cNvSpPr/>
          <p:nvPr/>
        </p:nvSpPr>
        <p:spPr>
          <a:xfrm>
            <a:off x="11565924" y="0"/>
            <a:ext cx="626075" cy="6858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EC2F83D-F030-DE46-B734-3BD3C2A28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8105" y="6055483"/>
            <a:ext cx="802517" cy="802517"/>
          </a:xfrm>
          <a:prstGeom prst="rect">
            <a:avLst/>
          </a:prstGeom>
          <a:effectLst/>
        </p:spPr>
      </p:pic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61AB370E-22A2-8E68-1F6F-9311A89239BB}"/>
              </a:ext>
            </a:extLst>
          </p:cNvPr>
          <p:cNvSpPr txBox="1"/>
          <p:nvPr/>
        </p:nvSpPr>
        <p:spPr>
          <a:xfrm>
            <a:off x="269388" y="1203436"/>
            <a:ext cx="5585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By decreasing the minimum SNR and we assume L = 7 dB: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C9996C72-F30E-E191-2551-562453B5B25D}"/>
                  </a:ext>
                </a:extLst>
              </p:cNvPr>
              <p:cNvSpPr txBox="1"/>
              <p:nvPr/>
            </p:nvSpPr>
            <p:spPr>
              <a:xfrm>
                <a:off x="356753" y="1791757"/>
                <a:ext cx="21019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𝑆𝑁𝑅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C9996C72-F30E-E191-2551-562453B5B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753" y="1791757"/>
                <a:ext cx="2101986" cy="400110"/>
              </a:xfrm>
              <a:prstGeom prst="rect">
                <a:avLst/>
              </a:prstGeom>
              <a:blipFill>
                <a:blip r:embed="rId4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E8D02B08-8FFB-876D-C27A-EC6C1D9CFCD6}"/>
                  </a:ext>
                </a:extLst>
              </p:cNvPr>
              <p:cNvSpPr txBox="1"/>
              <p:nvPr/>
            </p:nvSpPr>
            <p:spPr>
              <a:xfrm>
                <a:off x="356753" y="2191867"/>
                <a:ext cx="21019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𝑆𝑁𝑅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16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E8D02B08-8FFB-876D-C27A-EC6C1D9CF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753" y="2191867"/>
                <a:ext cx="2101986" cy="400110"/>
              </a:xfrm>
              <a:prstGeom prst="rect">
                <a:avLst/>
              </a:prstGeom>
              <a:blipFill>
                <a:blip r:embed="rId5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C064A6F3-6F60-1008-1A30-21587CA5AAB4}"/>
                  </a:ext>
                </a:extLst>
              </p:cNvPr>
              <p:cNvSpPr txBox="1"/>
              <p:nvPr/>
            </p:nvSpPr>
            <p:spPr>
              <a:xfrm>
                <a:off x="373878" y="2629846"/>
                <a:ext cx="21019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𝑆𝑁𝑅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C064A6F3-6F60-1008-1A30-21587CA5A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78" y="2629846"/>
                <a:ext cx="2101986" cy="400110"/>
              </a:xfrm>
              <a:prstGeom prst="rect">
                <a:avLst/>
              </a:prstGeom>
              <a:blipFill>
                <a:blip r:embed="rId6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58DD608C-0909-B9FE-F6BD-8716C783A3EC}"/>
                  </a:ext>
                </a:extLst>
              </p:cNvPr>
              <p:cNvSpPr txBox="1"/>
              <p:nvPr/>
            </p:nvSpPr>
            <p:spPr>
              <a:xfrm>
                <a:off x="5660597" y="1790164"/>
                <a:ext cx="19923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119.38 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58DD608C-0909-B9FE-F6BD-8716C783A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597" y="1790164"/>
                <a:ext cx="1992340" cy="400110"/>
              </a:xfrm>
              <a:prstGeom prst="rect">
                <a:avLst/>
              </a:prstGeom>
              <a:blipFill>
                <a:blip r:embed="rId7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4E7B6B80-FAC6-2DDD-0EE8-B4E98E25CA47}"/>
                  </a:ext>
                </a:extLst>
              </p:cNvPr>
              <p:cNvSpPr txBox="1"/>
              <p:nvPr/>
            </p:nvSpPr>
            <p:spPr>
              <a:xfrm>
                <a:off x="5660598" y="2194342"/>
                <a:ext cx="184967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75.32 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4E7B6B80-FAC6-2DDD-0EE8-B4E98E25C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598" y="2194342"/>
                <a:ext cx="1849673" cy="400110"/>
              </a:xfrm>
              <a:prstGeom prst="rect">
                <a:avLst/>
              </a:prstGeom>
              <a:blipFill>
                <a:blip r:embed="rId8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C065E3B8-4C87-5B66-F62F-978493B3479F}"/>
                  </a:ext>
                </a:extLst>
              </p:cNvPr>
              <p:cNvSpPr txBox="1"/>
              <p:nvPr/>
            </p:nvSpPr>
            <p:spPr>
              <a:xfrm>
                <a:off x="5660597" y="2598520"/>
                <a:ext cx="184967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47.52 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C065E3B8-4C87-5B66-F62F-978493B34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597" y="2598520"/>
                <a:ext cx="1849673" cy="400110"/>
              </a:xfrm>
              <a:prstGeom prst="rect">
                <a:avLst/>
              </a:prstGeom>
              <a:blipFill>
                <a:blip r:embed="rId9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DFDE216C-3722-D40A-19CB-92756DF9ED75}"/>
                  </a:ext>
                </a:extLst>
              </p:cNvPr>
              <p:cNvSpPr txBox="1"/>
              <p:nvPr/>
            </p:nvSpPr>
            <p:spPr>
              <a:xfrm>
                <a:off x="269388" y="3646239"/>
                <a:ext cx="60977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A possible solution can be to reduce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𝐵𝐹</m:t>
                        </m:r>
                      </m:sub>
                    </m:sSub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GB" dirty="0"/>
                  <a:t> with L = 7 dB without neglect assumption of Swerling 2 target (SNR = 20 dB):</a:t>
                </a:r>
              </a:p>
            </p:txBody>
          </p:sp>
        </mc:Choice>
        <mc:Fallback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DFDE216C-3722-D40A-19CB-92756DF9E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88" y="3646239"/>
                <a:ext cx="6097719" cy="646331"/>
              </a:xfrm>
              <a:prstGeom prst="rect">
                <a:avLst/>
              </a:prstGeom>
              <a:blipFill>
                <a:blip r:embed="rId10"/>
                <a:stretch>
                  <a:fillRect l="-832" t="-3922" b="-156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asellaDiTesto 52">
                <a:extLst>
                  <a:ext uri="{FF2B5EF4-FFF2-40B4-BE49-F238E27FC236}">
                    <a16:creationId xmlns:a16="http://schemas.microsoft.com/office/drawing/2014/main" id="{875690FE-216A-057F-55DA-AB268BD8D2C8}"/>
                  </a:ext>
                </a:extLst>
              </p:cNvPr>
              <p:cNvSpPr txBox="1"/>
              <p:nvPr/>
            </p:nvSpPr>
            <p:spPr>
              <a:xfrm>
                <a:off x="5662529" y="4434469"/>
                <a:ext cx="18496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30.27 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53" name="CasellaDiTesto 52">
                <a:extLst>
                  <a:ext uri="{FF2B5EF4-FFF2-40B4-BE49-F238E27FC236}">
                    <a16:creationId xmlns:a16="http://schemas.microsoft.com/office/drawing/2014/main" id="{875690FE-216A-057F-55DA-AB268BD8D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529" y="4434469"/>
                <a:ext cx="1849674" cy="400110"/>
              </a:xfrm>
              <a:prstGeom prst="rect">
                <a:avLst/>
              </a:prstGeom>
              <a:blipFill>
                <a:blip r:embed="rId11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CasellaDiTesto 80">
                <a:extLst>
                  <a:ext uri="{FF2B5EF4-FFF2-40B4-BE49-F238E27FC236}">
                    <a16:creationId xmlns:a16="http://schemas.microsoft.com/office/drawing/2014/main" id="{F1F499F3-5C0E-BA3B-53D6-DFD9D57983D0}"/>
                  </a:ext>
                </a:extLst>
              </p:cNvPr>
              <p:cNvSpPr txBox="1"/>
              <p:nvPr/>
            </p:nvSpPr>
            <p:spPr>
              <a:xfrm>
                <a:off x="7778386" y="4432446"/>
                <a:ext cx="13720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𝑎𝑧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7.2°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81" name="CasellaDiTesto 80">
                <a:extLst>
                  <a:ext uri="{FF2B5EF4-FFF2-40B4-BE49-F238E27FC236}">
                    <a16:creationId xmlns:a16="http://schemas.microsoft.com/office/drawing/2014/main" id="{F1F499F3-5C0E-BA3B-53D6-DFD9D5798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8386" y="4432446"/>
                <a:ext cx="1372042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CasellaDiTesto 81">
                <a:extLst>
                  <a:ext uri="{FF2B5EF4-FFF2-40B4-BE49-F238E27FC236}">
                    <a16:creationId xmlns:a16="http://schemas.microsoft.com/office/drawing/2014/main" id="{35153F33-D7B5-8FF4-07F8-42CEC765F06D}"/>
                  </a:ext>
                </a:extLst>
              </p:cNvPr>
              <p:cNvSpPr txBox="1"/>
              <p:nvPr/>
            </p:nvSpPr>
            <p:spPr>
              <a:xfrm>
                <a:off x="9203083" y="4434469"/>
                <a:ext cx="207412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0.3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82" name="CasellaDiTesto 81">
                <a:extLst>
                  <a:ext uri="{FF2B5EF4-FFF2-40B4-BE49-F238E27FC236}">
                    <a16:creationId xmlns:a16="http://schemas.microsoft.com/office/drawing/2014/main" id="{35153F33-D7B5-8FF4-07F8-42CEC765F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3083" y="4434469"/>
                <a:ext cx="2074124" cy="400110"/>
              </a:xfrm>
              <a:prstGeom prst="rect">
                <a:avLst/>
              </a:prstGeom>
              <a:blipFill>
                <a:blip r:embed="rId13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CasellaDiTesto 82">
                <a:extLst>
                  <a:ext uri="{FF2B5EF4-FFF2-40B4-BE49-F238E27FC236}">
                    <a16:creationId xmlns:a16="http://schemas.microsoft.com/office/drawing/2014/main" id="{FD7154CF-20CC-2399-251D-246B61546E32}"/>
                  </a:ext>
                </a:extLst>
              </p:cNvPr>
              <p:cNvSpPr txBox="1"/>
              <p:nvPr/>
            </p:nvSpPr>
            <p:spPr>
              <a:xfrm>
                <a:off x="269388" y="4432446"/>
                <a:ext cx="1858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𝑑𝑤𝑒𝑙𝑙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0.04 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83" name="CasellaDiTesto 82">
                <a:extLst>
                  <a:ext uri="{FF2B5EF4-FFF2-40B4-BE49-F238E27FC236}">
                    <a16:creationId xmlns:a16="http://schemas.microsoft.com/office/drawing/2014/main" id="{FD7154CF-20CC-2399-251D-246B61546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88" y="4432446"/>
                <a:ext cx="1858907" cy="400110"/>
              </a:xfrm>
              <a:prstGeom prst="rect">
                <a:avLst/>
              </a:prstGeom>
              <a:blipFill>
                <a:blip r:embed="rId14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CasellaDiTesto 83">
                <a:extLst>
                  <a:ext uri="{FF2B5EF4-FFF2-40B4-BE49-F238E27FC236}">
                    <a16:creationId xmlns:a16="http://schemas.microsoft.com/office/drawing/2014/main" id="{D5977D4E-A6DD-E4C4-672F-9AE2D5C55C9B}"/>
                  </a:ext>
                </a:extLst>
              </p:cNvPr>
              <p:cNvSpPr txBox="1"/>
              <p:nvPr/>
            </p:nvSpPr>
            <p:spPr>
              <a:xfrm>
                <a:off x="2432658" y="4453563"/>
                <a:ext cx="1941622" cy="423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𝑐h𝑖𝑟𝑝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.3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84" name="CasellaDiTesto 83">
                <a:extLst>
                  <a:ext uri="{FF2B5EF4-FFF2-40B4-BE49-F238E27FC236}">
                    <a16:creationId xmlns:a16="http://schemas.microsoft.com/office/drawing/2014/main" id="{D5977D4E-A6DD-E4C4-672F-9AE2D5C55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658" y="4453563"/>
                <a:ext cx="1941622" cy="423770"/>
              </a:xfrm>
              <a:prstGeom prst="rect">
                <a:avLst/>
              </a:prstGeom>
              <a:blipFill>
                <a:blip r:embed="rId15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6E66CE09-41E0-013C-5A9E-B9DC9646A34D}"/>
              </a:ext>
            </a:extLst>
          </p:cNvPr>
          <p:cNvSpPr txBox="1"/>
          <p:nvPr/>
        </p:nvSpPr>
        <p:spPr>
          <a:xfrm>
            <a:off x="214233" y="5127443"/>
            <a:ext cx="6097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 By </a:t>
            </a:r>
            <a:r>
              <a:rPr lang="it-IT" dirty="0" err="1"/>
              <a:t>replacing</a:t>
            </a:r>
            <a:r>
              <a:rPr lang="it-IT" dirty="0"/>
              <a:t> the </a:t>
            </a:r>
            <a:r>
              <a:rPr lang="en-GB" dirty="0"/>
              <a:t>assumption of Swerling 2 target with Swerling 0 -&gt; SNR = 13.2 dB: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CasellaDiTesto 86">
                <a:extLst>
                  <a:ext uri="{FF2B5EF4-FFF2-40B4-BE49-F238E27FC236}">
                    <a16:creationId xmlns:a16="http://schemas.microsoft.com/office/drawing/2014/main" id="{B994ACBB-526F-5DFA-575C-DEA4C2023C47}"/>
                  </a:ext>
                </a:extLst>
              </p:cNvPr>
              <p:cNvSpPr txBox="1"/>
              <p:nvPr/>
            </p:nvSpPr>
            <p:spPr>
              <a:xfrm>
                <a:off x="5650506" y="5823829"/>
                <a:ext cx="17070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6.32 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87" name="CasellaDiTesto 86">
                <a:extLst>
                  <a:ext uri="{FF2B5EF4-FFF2-40B4-BE49-F238E27FC236}">
                    <a16:creationId xmlns:a16="http://schemas.microsoft.com/office/drawing/2014/main" id="{B994ACBB-526F-5DFA-575C-DEA4C2023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506" y="5823829"/>
                <a:ext cx="1707006" cy="400110"/>
              </a:xfrm>
              <a:prstGeom prst="rect">
                <a:avLst/>
              </a:prstGeom>
              <a:blipFill>
                <a:blip r:embed="rId16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CasellaDiTesto 87">
                <a:extLst>
                  <a:ext uri="{FF2B5EF4-FFF2-40B4-BE49-F238E27FC236}">
                    <a16:creationId xmlns:a16="http://schemas.microsoft.com/office/drawing/2014/main" id="{503B03B3-E9E2-3DF6-575E-86DA6B2F02BB}"/>
                  </a:ext>
                </a:extLst>
              </p:cNvPr>
              <p:cNvSpPr txBox="1"/>
              <p:nvPr/>
            </p:nvSpPr>
            <p:spPr>
              <a:xfrm>
                <a:off x="7686396" y="5772023"/>
                <a:ext cx="13720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𝑎𝑧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7.2°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88" name="CasellaDiTesto 87">
                <a:extLst>
                  <a:ext uri="{FF2B5EF4-FFF2-40B4-BE49-F238E27FC236}">
                    <a16:creationId xmlns:a16="http://schemas.microsoft.com/office/drawing/2014/main" id="{503B03B3-E9E2-3DF6-575E-86DA6B2F0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6396" y="5772023"/>
                <a:ext cx="1372042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CasellaDiTesto 88">
                <a:extLst>
                  <a:ext uri="{FF2B5EF4-FFF2-40B4-BE49-F238E27FC236}">
                    <a16:creationId xmlns:a16="http://schemas.microsoft.com/office/drawing/2014/main" id="{F5F0B1C6-4553-7D4C-E087-4B0B844A0E40}"/>
                  </a:ext>
                </a:extLst>
              </p:cNvPr>
              <p:cNvSpPr txBox="1"/>
              <p:nvPr/>
            </p:nvSpPr>
            <p:spPr>
              <a:xfrm>
                <a:off x="9146257" y="5776576"/>
                <a:ext cx="207412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0.3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89" name="CasellaDiTesto 88">
                <a:extLst>
                  <a:ext uri="{FF2B5EF4-FFF2-40B4-BE49-F238E27FC236}">
                    <a16:creationId xmlns:a16="http://schemas.microsoft.com/office/drawing/2014/main" id="{F5F0B1C6-4553-7D4C-E087-4B0B844A0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6257" y="5776576"/>
                <a:ext cx="2074124" cy="400110"/>
              </a:xfrm>
              <a:prstGeom prst="rect">
                <a:avLst/>
              </a:prstGeom>
              <a:blipFill>
                <a:blip r:embed="rId18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CasellaDiTesto 89">
                <a:extLst>
                  <a:ext uri="{FF2B5EF4-FFF2-40B4-BE49-F238E27FC236}">
                    <a16:creationId xmlns:a16="http://schemas.microsoft.com/office/drawing/2014/main" id="{B48D779B-171D-6488-2E2E-DEB66DA01F3B}"/>
                  </a:ext>
                </a:extLst>
              </p:cNvPr>
              <p:cNvSpPr txBox="1"/>
              <p:nvPr/>
            </p:nvSpPr>
            <p:spPr>
              <a:xfrm>
                <a:off x="249846" y="5833636"/>
                <a:ext cx="1858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𝑑𝑤𝑒𝑙𝑙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0.04 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90" name="CasellaDiTesto 89">
                <a:extLst>
                  <a:ext uri="{FF2B5EF4-FFF2-40B4-BE49-F238E27FC236}">
                    <a16:creationId xmlns:a16="http://schemas.microsoft.com/office/drawing/2014/main" id="{B48D779B-171D-6488-2E2E-DEB66DA01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846" y="5833636"/>
                <a:ext cx="1858907" cy="400110"/>
              </a:xfrm>
              <a:prstGeom prst="rect">
                <a:avLst/>
              </a:prstGeom>
              <a:blipFill>
                <a:blip r:embed="rId19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CasellaDiTesto 90">
                <a:extLst>
                  <a:ext uri="{FF2B5EF4-FFF2-40B4-BE49-F238E27FC236}">
                    <a16:creationId xmlns:a16="http://schemas.microsoft.com/office/drawing/2014/main" id="{FC6FF60D-E4C4-9417-1C70-9EFEF7AC36CC}"/>
                  </a:ext>
                </a:extLst>
              </p:cNvPr>
              <p:cNvSpPr txBox="1"/>
              <p:nvPr/>
            </p:nvSpPr>
            <p:spPr>
              <a:xfrm>
                <a:off x="2413116" y="5854753"/>
                <a:ext cx="1941622" cy="423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𝑐h𝑖𝑟𝑝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.3 </m:t>
                      </m:r>
                      <m:r>
                        <a:rPr lang="it-IT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𝑚𝑠</m:t>
                      </m:r>
                    </m:oMath>
                  </m:oMathPara>
                </a14:m>
                <a:endParaRPr lang="en-GB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91" name="CasellaDiTesto 90">
                <a:extLst>
                  <a:ext uri="{FF2B5EF4-FFF2-40B4-BE49-F238E27FC236}">
                    <a16:creationId xmlns:a16="http://schemas.microsoft.com/office/drawing/2014/main" id="{FC6FF60D-E4C4-9417-1C70-9EFEF7AC3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116" y="5854753"/>
                <a:ext cx="1941622" cy="423770"/>
              </a:xfrm>
              <a:prstGeom prst="rect">
                <a:avLst/>
              </a:prstGeom>
              <a:blipFill>
                <a:blip r:embed="rId20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80705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4024</TotalTime>
  <Words>3607</Words>
  <Application>Microsoft Macintosh PowerPoint</Application>
  <PresentationFormat>Widescreen</PresentationFormat>
  <Paragraphs>792</Paragraphs>
  <Slides>31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ivan riolo</dc:creator>
  <cp:lastModifiedBy>ivan riolo</cp:lastModifiedBy>
  <cp:revision>6</cp:revision>
  <dcterms:created xsi:type="dcterms:W3CDTF">2022-05-23T13:36:35Z</dcterms:created>
  <dcterms:modified xsi:type="dcterms:W3CDTF">2022-05-26T08:40:37Z</dcterms:modified>
</cp:coreProperties>
</file>